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99" r:id="rId2"/>
    <p:sldId id="403" r:id="rId3"/>
    <p:sldId id="421" r:id="rId4"/>
    <p:sldId id="411" r:id="rId5"/>
    <p:sldId id="423" r:id="rId6"/>
    <p:sldId id="402" r:id="rId7"/>
    <p:sldId id="347" r:id="rId8"/>
    <p:sldId id="392" r:id="rId9"/>
    <p:sldId id="391" r:id="rId10"/>
    <p:sldId id="422" r:id="rId11"/>
    <p:sldId id="375" r:id="rId12"/>
    <p:sldId id="417" r:id="rId13"/>
    <p:sldId id="389" r:id="rId14"/>
    <p:sldId id="374" r:id="rId15"/>
    <p:sldId id="401" r:id="rId16"/>
    <p:sldId id="400" r:id="rId17"/>
    <p:sldId id="419" r:id="rId18"/>
    <p:sldId id="396" r:id="rId19"/>
    <p:sldId id="420" r:id="rId20"/>
    <p:sldId id="397" r:id="rId21"/>
    <p:sldId id="379" r:id="rId22"/>
    <p:sldId id="380" r:id="rId23"/>
    <p:sldId id="381" r:id="rId24"/>
    <p:sldId id="382" r:id="rId25"/>
    <p:sldId id="383" r:id="rId26"/>
    <p:sldId id="385" r:id="rId27"/>
    <p:sldId id="384" r:id="rId28"/>
    <p:sldId id="418" r:id="rId29"/>
    <p:sldId id="412" r:id="rId30"/>
    <p:sldId id="388" r:id="rId31"/>
    <p:sldId id="416" r:id="rId32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27321E3B-172F-479B-877E-2327CF17AD36}">
          <p14:sldIdLst>
            <p14:sldId id="399"/>
            <p14:sldId id="403"/>
            <p14:sldId id="421"/>
            <p14:sldId id="411"/>
            <p14:sldId id="423"/>
            <p14:sldId id="402"/>
            <p14:sldId id="347"/>
            <p14:sldId id="392"/>
            <p14:sldId id="391"/>
            <p14:sldId id="422"/>
            <p14:sldId id="375"/>
            <p14:sldId id="417"/>
            <p14:sldId id="389"/>
            <p14:sldId id="374"/>
            <p14:sldId id="401"/>
            <p14:sldId id="400"/>
            <p14:sldId id="419"/>
            <p14:sldId id="396"/>
            <p14:sldId id="420"/>
            <p14:sldId id="397"/>
            <p14:sldId id="379"/>
            <p14:sldId id="380"/>
            <p14:sldId id="381"/>
            <p14:sldId id="382"/>
            <p14:sldId id="383"/>
            <p14:sldId id="385"/>
            <p14:sldId id="384"/>
            <p14:sldId id="418"/>
            <p14:sldId id="412"/>
            <p14:sldId id="388"/>
            <p14:sldId id="416"/>
          </p14:sldIdLst>
        </p14:section>
        <p14:section name="Ikke-navngivet sektion" id="{1AA5B7D6-2CF5-4E2D-B742-2FFA6758206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llemlayout 1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llemlayout 1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3" autoAdjust="0"/>
    <p:restoredTop sz="94718" autoAdjust="0"/>
  </p:normalViewPr>
  <p:slideViewPr>
    <p:cSldViewPr>
      <p:cViewPr>
        <p:scale>
          <a:sx n="114" d="100"/>
          <a:sy n="114" d="100"/>
        </p:scale>
        <p:origin x="-105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A6D38-C550-204B-B396-5D9716D56426}" type="datetimeFigureOut">
              <a:rPr lang="da-DK" smtClean="0"/>
              <a:t>12-02-2019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009B8-B72A-9149-8099-D4C8751239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067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737C1-B3E0-4FB5-94CF-BEAA464FE478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AC6C-93FB-4E20-B85F-FA63B0C32D6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AC6C-93FB-4E20-B85F-FA63B0C32D6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AC6C-93FB-4E20-B85F-FA63B0C32D6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3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D2D7-2199-4EA6-9C66-D2668E40E523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88AC-D3FA-4398-9FA6-C81D6D96494E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16C2-A075-48C7-B4A7-8CE2661268FE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87E2-50E7-4108-808F-CB7E36173248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D5D6-4B33-4495-9176-74112111B195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5B6C-99B1-4362-9071-30BC3AE6A59D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0B5C-F1FC-415D-B69C-8034692A1167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8183-5351-4AB2-9F75-7B3E67BD6808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9C64-70BA-459D-963A-AFA1AD655A38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91EE-2876-4376-B8B2-7DFFB60FDD2E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111D-356A-4A85-8236-DA0CCEEA9444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6A0EF-EE34-4333-9453-05E5D157909C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70943"/>
            <a:ext cx="7772400" cy="14700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Humanistisk Entrepreneurship 2 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err="1" smtClean="0"/>
              <a:t>Forretningsmodellæredet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Business Model </a:t>
            </a:r>
            <a:r>
              <a:rPr lang="da-DK" dirty="0" err="1" smtClean="0"/>
              <a:t>Canvas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Kreative grupper</a:t>
            </a:r>
            <a:r>
              <a:rPr lang="da-DK" dirty="0"/>
              <a:t/>
            </a:r>
            <a:br>
              <a:rPr lang="da-DK" dirty="0"/>
            </a:br>
            <a:endParaRPr lang="en-US" dirty="0" smtClean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3925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dirty="0" smtClean="0"/>
              <a:t>forår 2019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dirty="0" smtClean="0"/>
              <a:t>Pillon - KU</a:t>
            </a:r>
          </a:p>
        </p:txBody>
      </p:sp>
    </p:spTree>
    <p:extLst>
      <p:ext uri="{BB962C8B-B14F-4D97-AF65-F5344CB8AC3E}">
        <p14:creationId xmlns:p14="http://schemas.microsoft.com/office/powerpoint/2010/main" val="14188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64D4-5119-46F7-8A8C-D3BBE37140C9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5064" y="-2762250"/>
            <a:ext cx="16002000" cy="96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6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E4D5-9743-447E-990C-99E215D61BAF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A21F-E0DA-44B3-8AA9-971939C77102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13665"/>
            <a:ext cx="921702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8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76672"/>
            <a:ext cx="684076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dirty="0"/>
              <a:t>De fleste lærebøger skelner mellem </a:t>
            </a:r>
            <a:r>
              <a:rPr lang="da-DK" sz="2400" dirty="0" err="1"/>
              <a:t>udifferentieret</a:t>
            </a:r>
            <a:r>
              <a:rPr lang="da-DK" sz="2400" dirty="0"/>
              <a:t>, differentieret og koncentreret markedsstrategi. Hvordan skal de på side 27 nævnte målgrupper bearbejdes? </a:t>
            </a:r>
          </a:p>
          <a:p>
            <a:pPr marL="0" indent="0">
              <a:buNone/>
            </a:pPr>
            <a:r>
              <a:rPr lang="da-DK" sz="2400" dirty="0" smtClean="0"/>
              <a:t>Massemarked</a:t>
            </a:r>
            <a:r>
              <a:rPr lang="da-DK" sz="2400" dirty="0"/>
              <a:t>: </a:t>
            </a:r>
            <a:r>
              <a:rPr lang="da-DK" sz="2400" dirty="0" err="1"/>
              <a:t>udifferentieret</a:t>
            </a:r>
            <a:endParaRPr lang="da-DK" sz="2400" dirty="0"/>
          </a:p>
          <a:p>
            <a:pPr marL="0" indent="0">
              <a:buNone/>
            </a:pPr>
            <a:r>
              <a:rPr lang="da-DK" sz="2400" dirty="0"/>
              <a:t>Forbrugerelektronik? Morgenmad?</a:t>
            </a:r>
          </a:p>
          <a:p>
            <a:pPr>
              <a:buNone/>
            </a:pPr>
            <a:r>
              <a:rPr lang="da-DK" sz="2400" dirty="0" smtClean="0"/>
              <a:t>Nichemarked</a:t>
            </a:r>
            <a:r>
              <a:rPr lang="da-DK" sz="2400" dirty="0"/>
              <a:t>: </a:t>
            </a:r>
            <a:r>
              <a:rPr lang="da-DK" sz="2400" dirty="0" smtClean="0"/>
              <a:t>koncentreret</a:t>
            </a:r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i="1" dirty="0" smtClean="0"/>
          </a:p>
          <a:p>
            <a:pPr>
              <a:buNone/>
            </a:pPr>
            <a:endParaRPr lang="da-DK" sz="2400" dirty="0" smtClean="0">
              <a:cs typeface="Arial" pitchFamily="34" charset="0"/>
            </a:endParaRP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B9B7-CEFE-48AE-9D2B-3579D5277CC9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22995" y="1628800"/>
            <a:ext cx="15681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err="1" smtClean="0">
                <a:cs typeface="Times New Roman"/>
              </a:rPr>
              <a:t>Canvas</a:t>
            </a:r>
            <a:r>
              <a:rPr lang="da-DK" sz="1400" dirty="0" smtClean="0">
                <a:cs typeface="Times New Roman"/>
              </a:rPr>
              <a:t> modellen</a:t>
            </a:r>
          </a:p>
          <a:p>
            <a:r>
              <a:rPr lang="da-DK" sz="1400" dirty="0" smtClean="0">
                <a:cs typeface="Times New Roman"/>
              </a:rPr>
              <a:t>Værditilbud</a:t>
            </a:r>
          </a:p>
          <a:p>
            <a:r>
              <a:rPr lang="da-DK" sz="1400" dirty="0" smtClean="0">
                <a:solidFill>
                  <a:srgbClr val="FF0000"/>
                </a:solidFill>
                <a:ea typeface="Calibri"/>
                <a:cs typeface="Times New Roman"/>
              </a:rPr>
              <a:t>Kundesegmenter</a:t>
            </a:r>
            <a:endParaRPr lang="da-DK" sz="1400" dirty="0">
              <a:solidFill>
                <a:srgbClr val="FF0000"/>
              </a:solidFill>
              <a:cs typeface="Times New Roman"/>
            </a:endParaRPr>
          </a:p>
          <a:p>
            <a:r>
              <a:rPr lang="da-DK" sz="1400" dirty="0">
                <a:cs typeface="Times New Roman"/>
              </a:rPr>
              <a:t>Kanaler</a:t>
            </a:r>
          </a:p>
          <a:p>
            <a:r>
              <a:rPr lang="da-DK" sz="1400" dirty="0">
                <a:cs typeface="Times New Roman"/>
              </a:rPr>
              <a:t>Kunderelationer</a:t>
            </a:r>
          </a:p>
          <a:p>
            <a:r>
              <a:rPr lang="da-DK" sz="1400" dirty="0">
                <a:cs typeface="Times New Roman"/>
              </a:rPr>
              <a:t>Indtægtsstrømme</a:t>
            </a:r>
          </a:p>
          <a:p>
            <a:r>
              <a:rPr lang="da-DK" sz="1400" dirty="0">
                <a:cs typeface="Times New Roman"/>
              </a:rPr>
              <a:t>Nøgleressourcer</a:t>
            </a:r>
          </a:p>
          <a:p>
            <a:r>
              <a:rPr lang="da-DK" sz="1400" dirty="0">
                <a:cs typeface="Times New Roman"/>
              </a:rPr>
              <a:t>Nøgleaktiviteter</a:t>
            </a:r>
          </a:p>
          <a:p>
            <a:r>
              <a:rPr lang="da-DK" sz="1400" dirty="0" smtClean="0">
                <a:cs typeface="Times New Roman"/>
              </a:rPr>
              <a:t>Omkostnings-struktur</a:t>
            </a:r>
          </a:p>
          <a:p>
            <a:r>
              <a:rPr lang="da-DK" sz="1400" dirty="0" smtClean="0">
                <a:cs typeface="Times New Roman"/>
              </a:rPr>
              <a:t>Nøglepartner</a:t>
            </a:r>
          </a:p>
          <a:p>
            <a:r>
              <a:rPr lang="da-DK" sz="1400" dirty="0">
                <a:cs typeface="Times New Roman"/>
              </a:rPr>
              <a:t>Kreative </a:t>
            </a:r>
            <a:r>
              <a:rPr lang="da-DK" sz="1400" dirty="0" smtClean="0">
                <a:cs typeface="Times New Roman"/>
              </a:rPr>
              <a:t>grupper</a:t>
            </a:r>
            <a:endParaRPr lang="da-DK" sz="1400" dirty="0">
              <a:cs typeface="Times New Roman"/>
            </a:endParaRPr>
          </a:p>
          <a:p>
            <a:r>
              <a:rPr lang="da-DK" sz="1400" dirty="0" smtClean="0"/>
              <a:t>Forretningsmodel-lærredet i praksis</a:t>
            </a: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9868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666C-2F8F-4421-9ABD-4B4FF9D80863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2500" y="-387424"/>
            <a:ext cx="12967228" cy="729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76672"/>
            <a:ext cx="684076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dirty="0"/>
              <a:t>De fleste lærebøger skelner mellem </a:t>
            </a:r>
            <a:r>
              <a:rPr lang="da-DK" sz="2400" dirty="0" err="1"/>
              <a:t>udifferentieret</a:t>
            </a:r>
            <a:r>
              <a:rPr lang="da-DK" sz="2400" dirty="0"/>
              <a:t>, differentieret og koncentreret markedsstrategi. Hvordan skal de på side 27 nævnte målgrupper bearbejdes? </a:t>
            </a:r>
          </a:p>
          <a:p>
            <a:pPr marL="0" indent="0">
              <a:buNone/>
            </a:pPr>
            <a:r>
              <a:rPr lang="da-DK" sz="2400" dirty="0" smtClean="0"/>
              <a:t>Massemarked</a:t>
            </a:r>
            <a:r>
              <a:rPr lang="da-DK" sz="2400" dirty="0"/>
              <a:t>: </a:t>
            </a:r>
            <a:r>
              <a:rPr lang="da-DK" sz="2400" dirty="0" err="1"/>
              <a:t>udifferentieret</a:t>
            </a:r>
            <a:endParaRPr lang="da-DK" sz="2400" dirty="0"/>
          </a:p>
          <a:p>
            <a:pPr marL="0" indent="0">
              <a:buNone/>
            </a:pPr>
            <a:r>
              <a:rPr lang="da-DK" sz="2400" dirty="0"/>
              <a:t>Forbrugerelektronik? Morgenmad?</a:t>
            </a:r>
          </a:p>
          <a:p>
            <a:pPr>
              <a:buNone/>
            </a:pPr>
            <a:r>
              <a:rPr lang="da-DK" sz="2400" dirty="0"/>
              <a:t>Nichemarked: koncentreret</a:t>
            </a:r>
          </a:p>
          <a:p>
            <a:pPr>
              <a:buNone/>
            </a:pPr>
            <a:r>
              <a:rPr lang="da-DK" sz="2400" dirty="0" smtClean="0"/>
              <a:t>Segmenteret marked: differentieret/segmenteret </a:t>
            </a: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>
              <a:cs typeface="Arial" pitchFamily="34" charset="0"/>
            </a:endParaRP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2245-63D3-45EE-A716-9ABF9DAF0ED9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22995" y="1628800"/>
            <a:ext cx="15681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err="1" smtClean="0">
                <a:cs typeface="Times New Roman"/>
              </a:rPr>
              <a:t>Canvas</a:t>
            </a:r>
            <a:r>
              <a:rPr lang="da-DK" sz="1400" dirty="0" smtClean="0">
                <a:cs typeface="Times New Roman"/>
              </a:rPr>
              <a:t> modellen</a:t>
            </a:r>
          </a:p>
          <a:p>
            <a:r>
              <a:rPr lang="da-DK" sz="1400" dirty="0" smtClean="0">
                <a:cs typeface="Times New Roman"/>
              </a:rPr>
              <a:t>Værditilbud</a:t>
            </a:r>
          </a:p>
          <a:p>
            <a:r>
              <a:rPr lang="da-DK" sz="1400" dirty="0" smtClean="0">
                <a:solidFill>
                  <a:srgbClr val="FF0000"/>
                </a:solidFill>
                <a:ea typeface="Calibri"/>
                <a:cs typeface="Times New Roman"/>
              </a:rPr>
              <a:t>Kundesegmenter</a:t>
            </a:r>
            <a:endParaRPr lang="da-DK" sz="1400" dirty="0">
              <a:solidFill>
                <a:srgbClr val="FF0000"/>
              </a:solidFill>
              <a:cs typeface="Times New Roman"/>
            </a:endParaRPr>
          </a:p>
          <a:p>
            <a:r>
              <a:rPr lang="da-DK" sz="1400" dirty="0">
                <a:cs typeface="Times New Roman"/>
              </a:rPr>
              <a:t>Kanaler</a:t>
            </a:r>
          </a:p>
          <a:p>
            <a:r>
              <a:rPr lang="da-DK" sz="1400" dirty="0">
                <a:cs typeface="Times New Roman"/>
              </a:rPr>
              <a:t>Kunderelationer</a:t>
            </a:r>
          </a:p>
          <a:p>
            <a:r>
              <a:rPr lang="da-DK" sz="1400" dirty="0">
                <a:cs typeface="Times New Roman"/>
              </a:rPr>
              <a:t>Indtægtsstrømme</a:t>
            </a:r>
          </a:p>
          <a:p>
            <a:r>
              <a:rPr lang="da-DK" sz="1400" dirty="0">
                <a:cs typeface="Times New Roman"/>
              </a:rPr>
              <a:t>Nøgleressourcer</a:t>
            </a:r>
          </a:p>
          <a:p>
            <a:r>
              <a:rPr lang="da-DK" sz="1400" dirty="0">
                <a:cs typeface="Times New Roman"/>
              </a:rPr>
              <a:t>Nøgleaktiviteter</a:t>
            </a:r>
          </a:p>
          <a:p>
            <a:r>
              <a:rPr lang="da-DK" sz="1400" dirty="0" smtClean="0">
                <a:cs typeface="Times New Roman"/>
              </a:rPr>
              <a:t>Omkostnings-struktur</a:t>
            </a:r>
          </a:p>
          <a:p>
            <a:r>
              <a:rPr lang="da-DK" sz="1400" dirty="0" smtClean="0">
                <a:cs typeface="Times New Roman"/>
              </a:rPr>
              <a:t>Nøglepartner</a:t>
            </a:r>
          </a:p>
          <a:p>
            <a:r>
              <a:rPr lang="da-DK" sz="1400" dirty="0">
                <a:cs typeface="Times New Roman"/>
              </a:rPr>
              <a:t>Kreative </a:t>
            </a:r>
            <a:r>
              <a:rPr lang="da-DK" sz="1400" dirty="0" smtClean="0">
                <a:cs typeface="Times New Roman"/>
              </a:rPr>
              <a:t>grupper</a:t>
            </a:r>
            <a:endParaRPr lang="da-DK" sz="1400" dirty="0">
              <a:cs typeface="Times New Roman"/>
            </a:endParaRPr>
          </a:p>
          <a:p>
            <a:r>
              <a:rPr lang="da-DK" sz="1400" dirty="0" smtClean="0"/>
              <a:t>Forretningsmodel-lærredet i praksis</a:t>
            </a: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8998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F9B6-9012-4FB0-9005-0E610FA8ACB3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243408"/>
            <a:ext cx="11707891" cy="731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9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76672"/>
            <a:ext cx="684076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dirty="0"/>
              <a:t>De fleste lærebøger skelner mellem </a:t>
            </a:r>
            <a:r>
              <a:rPr lang="da-DK" sz="2400" dirty="0" err="1"/>
              <a:t>udifferentieret</a:t>
            </a:r>
            <a:r>
              <a:rPr lang="da-DK" sz="2400" dirty="0"/>
              <a:t>, differentieret og koncentreret markedsstrategi. Hvordan skal de på side 27 nævnte målgrupper bearbejdes? </a:t>
            </a:r>
          </a:p>
          <a:p>
            <a:pPr marL="0" indent="0">
              <a:buNone/>
            </a:pPr>
            <a:r>
              <a:rPr lang="da-DK" sz="2400" dirty="0"/>
              <a:t>Massemarked: </a:t>
            </a:r>
            <a:r>
              <a:rPr lang="da-DK" sz="2400" dirty="0" err="1"/>
              <a:t>udifferentieret</a:t>
            </a:r>
            <a:endParaRPr lang="da-DK" sz="2400" dirty="0"/>
          </a:p>
          <a:p>
            <a:pPr marL="0" indent="0">
              <a:buNone/>
            </a:pPr>
            <a:r>
              <a:rPr lang="da-DK" sz="2400" dirty="0"/>
              <a:t>Forbrugerelektronik? Morgenmad?</a:t>
            </a:r>
          </a:p>
          <a:p>
            <a:pPr>
              <a:buNone/>
            </a:pPr>
            <a:r>
              <a:rPr lang="da-DK" sz="2400" dirty="0"/>
              <a:t>Nichemarked: koncentreret</a:t>
            </a:r>
          </a:p>
          <a:p>
            <a:pPr>
              <a:buNone/>
            </a:pPr>
            <a:r>
              <a:rPr lang="da-DK" sz="2400" dirty="0"/>
              <a:t>Segmenteret marked: differentieret/segmenteret </a:t>
            </a:r>
          </a:p>
          <a:p>
            <a:pPr>
              <a:buNone/>
            </a:pPr>
            <a:r>
              <a:rPr lang="da-DK" sz="2400" dirty="0" smtClean="0"/>
              <a:t>Tøj?</a:t>
            </a:r>
            <a:endParaRPr lang="da-DK" sz="2400" dirty="0"/>
          </a:p>
          <a:p>
            <a:pPr>
              <a:buNone/>
            </a:pPr>
            <a:r>
              <a:rPr lang="da-DK" sz="2400" dirty="0" smtClean="0"/>
              <a:t>Differentieret marked</a:t>
            </a:r>
            <a:r>
              <a:rPr lang="da-DK" sz="2400" dirty="0"/>
              <a:t>: differentieret/segmenteret</a:t>
            </a:r>
          </a:p>
          <a:p>
            <a:pPr>
              <a:buNone/>
            </a:pPr>
            <a:r>
              <a:rPr lang="da-DK" sz="2400" dirty="0"/>
              <a:t>Volkswagen?</a:t>
            </a:r>
            <a:endParaRPr lang="da-DK" sz="2400" dirty="0">
              <a:cs typeface="Arial" pitchFamily="34" charset="0"/>
            </a:endParaRP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>
              <a:cs typeface="Arial" pitchFamily="34" charset="0"/>
            </a:endParaRP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D7B-1A9F-4362-9810-662ACD153ECF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22995" y="1628800"/>
            <a:ext cx="15681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err="1" smtClean="0">
                <a:cs typeface="Times New Roman"/>
              </a:rPr>
              <a:t>Canvas</a:t>
            </a:r>
            <a:r>
              <a:rPr lang="da-DK" sz="1400" dirty="0" smtClean="0">
                <a:cs typeface="Times New Roman"/>
              </a:rPr>
              <a:t> modellen</a:t>
            </a:r>
          </a:p>
          <a:p>
            <a:r>
              <a:rPr lang="da-DK" sz="1400" dirty="0" smtClean="0">
                <a:cs typeface="Times New Roman"/>
              </a:rPr>
              <a:t>Værditilbud</a:t>
            </a:r>
          </a:p>
          <a:p>
            <a:r>
              <a:rPr lang="da-DK" sz="1400" dirty="0" smtClean="0">
                <a:solidFill>
                  <a:srgbClr val="FF0000"/>
                </a:solidFill>
                <a:ea typeface="Calibri"/>
                <a:cs typeface="Times New Roman"/>
              </a:rPr>
              <a:t>Kundesegmenter</a:t>
            </a:r>
            <a:endParaRPr lang="da-DK" sz="1400" dirty="0">
              <a:solidFill>
                <a:srgbClr val="FF0000"/>
              </a:solidFill>
              <a:cs typeface="Times New Roman"/>
            </a:endParaRPr>
          </a:p>
          <a:p>
            <a:r>
              <a:rPr lang="da-DK" sz="1400" dirty="0">
                <a:cs typeface="Times New Roman"/>
              </a:rPr>
              <a:t>Kanaler</a:t>
            </a:r>
          </a:p>
          <a:p>
            <a:r>
              <a:rPr lang="da-DK" sz="1400" dirty="0">
                <a:cs typeface="Times New Roman"/>
              </a:rPr>
              <a:t>Kunderelationer</a:t>
            </a:r>
          </a:p>
          <a:p>
            <a:r>
              <a:rPr lang="da-DK" sz="1400" dirty="0">
                <a:cs typeface="Times New Roman"/>
              </a:rPr>
              <a:t>Indtægtsstrømme</a:t>
            </a:r>
          </a:p>
          <a:p>
            <a:r>
              <a:rPr lang="da-DK" sz="1400" dirty="0">
                <a:cs typeface="Times New Roman"/>
              </a:rPr>
              <a:t>Nøgleressourcer</a:t>
            </a:r>
          </a:p>
          <a:p>
            <a:r>
              <a:rPr lang="da-DK" sz="1400" dirty="0">
                <a:cs typeface="Times New Roman"/>
              </a:rPr>
              <a:t>Nøgleaktiviteter</a:t>
            </a:r>
          </a:p>
          <a:p>
            <a:r>
              <a:rPr lang="da-DK" sz="1400" dirty="0" smtClean="0">
                <a:cs typeface="Times New Roman"/>
              </a:rPr>
              <a:t>Omkostnings-struktur</a:t>
            </a:r>
          </a:p>
          <a:p>
            <a:r>
              <a:rPr lang="da-DK" sz="1400" dirty="0" smtClean="0">
                <a:cs typeface="Times New Roman"/>
              </a:rPr>
              <a:t>Nøglepartner</a:t>
            </a:r>
          </a:p>
          <a:p>
            <a:r>
              <a:rPr lang="da-DK" sz="1400" dirty="0">
                <a:cs typeface="Times New Roman"/>
              </a:rPr>
              <a:t>Kreative </a:t>
            </a:r>
            <a:r>
              <a:rPr lang="da-DK" sz="1400" dirty="0" smtClean="0">
                <a:cs typeface="Times New Roman"/>
              </a:rPr>
              <a:t>grupper</a:t>
            </a:r>
            <a:endParaRPr lang="da-DK" sz="1400" dirty="0">
              <a:cs typeface="Times New Roman"/>
            </a:endParaRPr>
          </a:p>
          <a:p>
            <a:r>
              <a:rPr lang="da-DK" sz="1400" dirty="0" smtClean="0"/>
              <a:t>Forretningsmodel-lærredet i praksis</a:t>
            </a: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200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3DA4-30F6-49FE-8FEF-3A51F8B6EB05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400"/>
            <a:ext cx="9144000" cy="552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76672"/>
            <a:ext cx="684076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dirty="0"/>
              <a:t>De fleste lærebøger skelner mellem </a:t>
            </a:r>
            <a:r>
              <a:rPr lang="da-DK" sz="2400" dirty="0" err="1"/>
              <a:t>udifferentieret</a:t>
            </a:r>
            <a:r>
              <a:rPr lang="da-DK" sz="2400" dirty="0"/>
              <a:t>, differentieret og koncentreret markedsstrategi. Hvordan skal de på side 27 nævnte målgrupper bearbejdes? </a:t>
            </a:r>
          </a:p>
          <a:p>
            <a:pPr marL="0" indent="0">
              <a:buNone/>
            </a:pPr>
            <a:r>
              <a:rPr lang="da-DK" sz="2400" dirty="0"/>
              <a:t>Massemarked: </a:t>
            </a:r>
            <a:r>
              <a:rPr lang="da-DK" sz="2400" dirty="0" err="1"/>
              <a:t>udifferentieret</a:t>
            </a:r>
            <a:endParaRPr lang="da-DK" sz="2400" dirty="0"/>
          </a:p>
          <a:p>
            <a:pPr marL="0" indent="0">
              <a:buNone/>
            </a:pPr>
            <a:r>
              <a:rPr lang="da-DK" sz="2400" dirty="0"/>
              <a:t>Forbrugerelektronik? Morgenmad?</a:t>
            </a:r>
          </a:p>
          <a:p>
            <a:pPr>
              <a:buNone/>
            </a:pPr>
            <a:r>
              <a:rPr lang="da-DK" sz="2400" dirty="0"/>
              <a:t>Nichemarked: koncentreret</a:t>
            </a:r>
          </a:p>
          <a:p>
            <a:pPr>
              <a:buNone/>
            </a:pPr>
            <a:r>
              <a:rPr lang="da-DK" sz="2400" dirty="0"/>
              <a:t>Segmenteret marked: differentieret/segmenteret </a:t>
            </a:r>
          </a:p>
          <a:p>
            <a:pPr>
              <a:buNone/>
            </a:pPr>
            <a:r>
              <a:rPr lang="da-DK" sz="2400" dirty="0"/>
              <a:t>Tøj?</a:t>
            </a:r>
          </a:p>
          <a:p>
            <a:pPr>
              <a:buNone/>
            </a:pPr>
            <a:r>
              <a:rPr lang="da-DK" sz="2400" dirty="0"/>
              <a:t>Differentieret marked: differentieret/segmenteret</a:t>
            </a:r>
          </a:p>
          <a:p>
            <a:pPr>
              <a:buNone/>
            </a:pPr>
            <a:r>
              <a:rPr lang="da-DK" sz="2400" dirty="0"/>
              <a:t>Volkswagen?</a:t>
            </a:r>
            <a:endParaRPr lang="da-DK" sz="2400" dirty="0">
              <a:cs typeface="Arial" pitchFamily="34" charset="0"/>
            </a:endParaRPr>
          </a:p>
          <a:p>
            <a:pPr>
              <a:buNone/>
            </a:pPr>
            <a:r>
              <a:rPr lang="da-DK" sz="2400" dirty="0" smtClean="0"/>
              <a:t>Mangesidede </a:t>
            </a:r>
            <a:r>
              <a:rPr lang="da-DK" sz="2400" dirty="0"/>
              <a:t>platforme: </a:t>
            </a:r>
            <a:r>
              <a:rPr lang="da-DK" sz="2400" dirty="0" smtClean="0"/>
              <a:t>Flere mulige kombinationer</a:t>
            </a: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>
              <a:cs typeface="Arial" pitchFamily="34" charset="0"/>
            </a:endParaRP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B975-905E-47C1-8D67-52ACB3DD30F8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22995" y="1628800"/>
            <a:ext cx="15681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err="1" smtClean="0">
                <a:cs typeface="Times New Roman"/>
              </a:rPr>
              <a:t>Canvas</a:t>
            </a:r>
            <a:r>
              <a:rPr lang="da-DK" sz="1400" dirty="0" smtClean="0">
                <a:cs typeface="Times New Roman"/>
              </a:rPr>
              <a:t> modellen</a:t>
            </a:r>
          </a:p>
          <a:p>
            <a:r>
              <a:rPr lang="da-DK" sz="1400" dirty="0" smtClean="0">
                <a:cs typeface="Times New Roman"/>
              </a:rPr>
              <a:t>Værditilbud</a:t>
            </a:r>
          </a:p>
          <a:p>
            <a:r>
              <a:rPr lang="da-DK" sz="1400" dirty="0" smtClean="0">
                <a:solidFill>
                  <a:srgbClr val="FF0000"/>
                </a:solidFill>
                <a:ea typeface="Calibri"/>
                <a:cs typeface="Times New Roman"/>
              </a:rPr>
              <a:t>Kundesegmenter</a:t>
            </a:r>
            <a:endParaRPr lang="da-DK" sz="1400" dirty="0">
              <a:solidFill>
                <a:srgbClr val="FF0000"/>
              </a:solidFill>
              <a:cs typeface="Times New Roman"/>
            </a:endParaRPr>
          </a:p>
          <a:p>
            <a:r>
              <a:rPr lang="da-DK" sz="1400" dirty="0">
                <a:cs typeface="Times New Roman"/>
              </a:rPr>
              <a:t>Kanaler</a:t>
            </a:r>
          </a:p>
          <a:p>
            <a:r>
              <a:rPr lang="da-DK" sz="1400" dirty="0">
                <a:cs typeface="Times New Roman"/>
              </a:rPr>
              <a:t>Kunderelationer</a:t>
            </a:r>
          </a:p>
          <a:p>
            <a:r>
              <a:rPr lang="da-DK" sz="1400" dirty="0">
                <a:cs typeface="Times New Roman"/>
              </a:rPr>
              <a:t>Indtægtsstrømme</a:t>
            </a:r>
          </a:p>
          <a:p>
            <a:r>
              <a:rPr lang="da-DK" sz="1400" dirty="0">
                <a:cs typeface="Times New Roman"/>
              </a:rPr>
              <a:t>Nøgleressourcer</a:t>
            </a:r>
          </a:p>
          <a:p>
            <a:r>
              <a:rPr lang="da-DK" sz="1400" dirty="0">
                <a:cs typeface="Times New Roman"/>
              </a:rPr>
              <a:t>Nøgleaktiviteter</a:t>
            </a:r>
          </a:p>
          <a:p>
            <a:r>
              <a:rPr lang="da-DK" sz="1400" dirty="0" smtClean="0">
                <a:cs typeface="Times New Roman"/>
              </a:rPr>
              <a:t>Omkostnings-struktur</a:t>
            </a:r>
          </a:p>
          <a:p>
            <a:r>
              <a:rPr lang="da-DK" sz="1400" dirty="0" smtClean="0">
                <a:cs typeface="Times New Roman"/>
              </a:rPr>
              <a:t>Nøglepartner</a:t>
            </a:r>
          </a:p>
          <a:p>
            <a:r>
              <a:rPr lang="da-DK" sz="1400" dirty="0">
                <a:cs typeface="Times New Roman"/>
              </a:rPr>
              <a:t>Kreative </a:t>
            </a:r>
            <a:r>
              <a:rPr lang="da-DK" sz="1400" dirty="0" smtClean="0">
                <a:cs typeface="Times New Roman"/>
              </a:rPr>
              <a:t>grupper</a:t>
            </a:r>
            <a:endParaRPr lang="da-DK" sz="1400" dirty="0">
              <a:cs typeface="Times New Roman"/>
            </a:endParaRPr>
          </a:p>
          <a:p>
            <a:r>
              <a:rPr lang="da-DK" sz="1400" dirty="0" smtClean="0"/>
              <a:t>Forretningsmodel-lærredet i praksis</a:t>
            </a: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40021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5159-324A-4FF6-9C40-9B6BD9C7306E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22995" y="1628800"/>
            <a:ext cx="15681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smtClean="0">
                <a:cs typeface="Times New Roman"/>
              </a:rPr>
              <a:t>Opsamling</a:t>
            </a:r>
          </a:p>
          <a:p>
            <a:r>
              <a:rPr lang="da-DK" sz="1400" dirty="0" err="1" smtClean="0">
                <a:cs typeface="Times New Roman"/>
              </a:rPr>
              <a:t>Canvas</a:t>
            </a:r>
            <a:r>
              <a:rPr lang="da-DK" sz="1400" dirty="0" smtClean="0">
                <a:cs typeface="Times New Roman"/>
              </a:rPr>
              <a:t> modellen</a:t>
            </a:r>
          </a:p>
          <a:p>
            <a:r>
              <a:rPr lang="da-DK" sz="1400" dirty="0" smtClean="0">
                <a:cs typeface="Times New Roman"/>
              </a:rPr>
              <a:t>Værditilbud</a:t>
            </a:r>
          </a:p>
          <a:p>
            <a:r>
              <a:rPr lang="da-DK" sz="1400" dirty="0" smtClean="0">
                <a:ea typeface="Calibri"/>
                <a:cs typeface="Times New Roman"/>
              </a:rPr>
              <a:t>Kundesegmenter</a:t>
            </a:r>
            <a:endParaRPr lang="da-DK" sz="1400" dirty="0">
              <a:cs typeface="Times New Roman"/>
            </a:endParaRPr>
          </a:p>
          <a:p>
            <a:r>
              <a:rPr lang="da-DK" sz="1400" dirty="0">
                <a:cs typeface="Times New Roman"/>
              </a:rPr>
              <a:t>Kanaler</a:t>
            </a:r>
          </a:p>
          <a:p>
            <a:r>
              <a:rPr lang="da-DK" sz="1400" dirty="0">
                <a:cs typeface="Times New Roman"/>
              </a:rPr>
              <a:t>Kunderelationer</a:t>
            </a:r>
          </a:p>
          <a:p>
            <a:r>
              <a:rPr lang="da-DK" sz="1400" dirty="0">
                <a:cs typeface="Times New Roman"/>
              </a:rPr>
              <a:t>Indtægtsstrømme</a:t>
            </a:r>
          </a:p>
          <a:p>
            <a:r>
              <a:rPr lang="da-DK" sz="1400" dirty="0">
                <a:cs typeface="Times New Roman"/>
              </a:rPr>
              <a:t>Nøgleressourcer</a:t>
            </a:r>
          </a:p>
          <a:p>
            <a:r>
              <a:rPr lang="da-DK" sz="1400" dirty="0">
                <a:cs typeface="Times New Roman"/>
              </a:rPr>
              <a:t>Nøgleaktiviteter</a:t>
            </a:r>
          </a:p>
          <a:p>
            <a:r>
              <a:rPr lang="da-DK" sz="1400" dirty="0" smtClean="0">
                <a:cs typeface="Times New Roman"/>
              </a:rPr>
              <a:t>Omkostnings-struktur</a:t>
            </a:r>
          </a:p>
          <a:p>
            <a:r>
              <a:rPr lang="da-DK" sz="1400" dirty="0" smtClean="0">
                <a:cs typeface="Times New Roman"/>
              </a:rPr>
              <a:t>Nøglepartner</a:t>
            </a:r>
          </a:p>
          <a:p>
            <a:r>
              <a:rPr lang="da-DK" sz="1400" dirty="0">
                <a:cs typeface="Times New Roman"/>
              </a:rPr>
              <a:t>Kreative </a:t>
            </a:r>
            <a:r>
              <a:rPr lang="da-DK" sz="1400" dirty="0" smtClean="0">
                <a:cs typeface="Times New Roman"/>
              </a:rPr>
              <a:t>grupper</a:t>
            </a:r>
            <a:endParaRPr lang="da-DK" sz="1400" dirty="0">
              <a:cs typeface="Times New Roman"/>
            </a:endParaRPr>
          </a:p>
          <a:p>
            <a:r>
              <a:rPr lang="da-DK" sz="1400" dirty="0" smtClean="0"/>
              <a:t>Forretningsmodel-lærredet i praksis</a:t>
            </a: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41305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88E2-62F1-4FCE-9474-953FB5C1EB8F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22995" y="1628800"/>
            <a:ext cx="15681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err="1" smtClean="0">
                <a:cs typeface="Times New Roman"/>
              </a:rPr>
              <a:t>Canvas</a:t>
            </a:r>
            <a:r>
              <a:rPr lang="da-DK" sz="1400" dirty="0" smtClean="0">
                <a:cs typeface="Times New Roman"/>
              </a:rPr>
              <a:t> modellen</a:t>
            </a:r>
          </a:p>
          <a:p>
            <a:r>
              <a:rPr lang="da-DK" sz="1400" dirty="0" smtClean="0">
                <a:cs typeface="Times New Roman"/>
              </a:rPr>
              <a:t>Værditilbud</a:t>
            </a:r>
          </a:p>
          <a:p>
            <a:r>
              <a:rPr lang="da-DK" sz="1400" dirty="0" smtClean="0">
                <a:solidFill>
                  <a:srgbClr val="FF0000"/>
                </a:solidFill>
                <a:ea typeface="Calibri"/>
                <a:cs typeface="Times New Roman"/>
              </a:rPr>
              <a:t>Kundesegmenter</a:t>
            </a:r>
            <a:endParaRPr lang="da-DK" sz="1400" dirty="0">
              <a:solidFill>
                <a:srgbClr val="FF0000"/>
              </a:solidFill>
              <a:cs typeface="Times New Roman"/>
            </a:endParaRPr>
          </a:p>
          <a:p>
            <a:r>
              <a:rPr lang="da-DK" sz="1400" dirty="0">
                <a:cs typeface="Times New Roman"/>
              </a:rPr>
              <a:t>Kanaler</a:t>
            </a:r>
          </a:p>
          <a:p>
            <a:r>
              <a:rPr lang="da-DK" sz="1400" dirty="0">
                <a:cs typeface="Times New Roman"/>
              </a:rPr>
              <a:t>Kunderelationer</a:t>
            </a:r>
          </a:p>
          <a:p>
            <a:r>
              <a:rPr lang="da-DK" sz="1400" dirty="0">
                <a:cs typeface="Times New Roman"/>
              </a:rPr>
              <a:t>Indtægtsstrømme</a:t>
            </a:r>
          </a:p>
          <a:p>
            <a:r>
              <a:rPr lang="da-DK" sz="1400" dirty="0">
                <a:cs typeface="Times New Roman"/>
              </a:rPr>
              <a:t>Nøgleressourcer</a:t>
            </a:r>
          </a:p>
          <a:p>
            <a:r>
              <a:rPr lang="da-DK" sz="1400" dirty="0">
                <a:cs typeface="Times New Roman"/>
              </a:rPr>
              <a:t>Nøgleaktiviteter</a:t>
            </a:r>
          </a:p>
          <a:p>
            <a:r>
              <a:rPr lang="da-DK" sz="1400" dirty="0" smtClean="0">
                <a:cs typeface="Times New Roman"/>
              </a:rPr>
              <a:t>Omkostnings-struktur</a:t>
            </a:r>
          </a:p>
          <a:p>
            <a:r>
              <a:rPr lang="da-DK" sz="1400" dirty="0" smtClean="0">
                <a:cs typeface="Times New Roman"/>
              </a:rPr>
              <a:t>Nøglepartner</a:t>
            </a:r>
          </a:p>
          <a:p>
            <a:r>
              <a:rPr lang="da-DK" sz="1400" dirty="0">
                <a:cs typeface="Times New Roman"/>
              </a:rPr>
              <a:t>Kreative </a:t>
            </a:r>
            <a:r>
              <a:rPr lang="da-DK" sz="1400" dirty="0" smtClean="0">
                <a:cs typeface="Times New Roman"/>
              </a:rPr>
              <a:t>grupper</a:t>
            </a:r>
            <a:endParaRPr lang="da-DK" sz="1400" dirty="0">
              <a:cs typeface="Times New Roman"/>
            </a:endParaRPr>
          </a:p>
          <a:p>
            <a:r>
              <a:rPr lang="da-DK" sz="1400" dirty="0" smtClean="0"/>
              <a:t>Forretningsmodel-lærredet i praksis</a:t>
            </a:r>
          </a:p>
          <a:p>
            <a:endParaRPr lang="da-DK" sz="1400" dirty="0"/>
          </a:p>
        </p:txBody>
      </p:sp>
      <p:sp>
        <p:nvSpPr>
          <p:cNvPr id="5" name="AutoShape 2" descr="Billedresultat for mobile p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28" name="Picture 4" descr="Billedresultat for mobile pa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270215"/>
            <a:ext cx="4136439" cy="24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Billedresultat for danko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AutoShape 8" descr="Billedresultat for danko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AutoShape 10" descr="Billedresultat for dankor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" name="AutoShape 12" descr="http://www.klassiskelamper.dk/files/images/site/dankort.sv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" name="AutoShape 14" descr="http://www.klassiskelamper.dk/files/images/site/dankort.sv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39" y="1052736"/>
            <a:ext cx="23241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8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76672"/>
            <a:ext cx="6840760" cy="5904656"/>
          </a:xfrm>
        </p:spPr>
        <p:txBody>
          <a:bodyPr>
            <a:normAutofit/>
          </a:bodyPr>
          <a:lstStyle/>
          <a:p>
            <a:pPr>
              <a:buNone/>
            </a:pPr>
            <a:endParaRPr lang="da-DK" sz="2400" dirty="0" smtClean="0"/>
          </a:p>
          <a:p>
            <a:pPr>
              <a:buNone/>
            </a:pPr>
            <a:r>
              <a:rPr lang="da-DK" sz="2400" dirty="0" smtClean="0"/>
              <a:t>Kommentér hvad der her forstås som kanaler.</a:t>
            </a: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r>
              <a:rPr lang="da-DK" sz="2400" dirty="0" smtClean="0"/>
              <a:t>Der er en væsensforskel på distributionskanaler </a:t>
            </a:r>
            <a:r>
              <a:rPr lang="da-DK" sz="2400" dirty="0"/>
              <a:t>og </a:t>
            </a:r>
            <a:r>
              <a:rPr lang="da-DK" sz="2400" dirty="0" smtClean="0"/>
              <a:t>kommunikationskanaler (se også de 4 p’er; placement, promotion)</a:t>
            </a: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>
              <a:cs typeface="Arial" pitchFamily="34" charset="0"/>
            </a:endParaRP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318FD-55EF-4E1A-8B05-BBC9D006B020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22995" y="1628800"/>
            <a:ext cx="15681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err="1" smtClean="0">
                <a:cs typeface="Times New Roman"/>
              </a:rPr>
              <a:t>Canvas</a:t>
            </a:r>
            <a:r>
              <a:rPr lang="da-DK" sz="1400" dirty="0" smtClean="0">
                <a:cs typeface="Times New Roman"/>
              </a:rPr>
              <a:t> modellen</a:t>
            </a:r>
          </a:p>
          <a:p>
            <a:r>
              <a:rPr lang="da-DK" sz="1400" dirty="0" smtClean="0">
                <a:cs typeface="Times New Roman"/>
              </a:rPr>
              <a:t>Værditilbud</a:t>
            </a:r>
          </a:p>
          <a:p>
            <a:r>
              <a:rPr lang="da-DK" sz="1400" dirty="0" smtClean="0">
                <a:ea typeface="Calibri"/>
                <a:cs typeface="Times New Roman"/>
              </a:rPr>
              <a:t>Kundesegmenter</a:t>
            </a:r>
            <a:endParaRPr lang="da-DK" sz="1400" dirty="0">
              <a:cs typeface="Times New Roman"/>
            </a:endParaRPr>
          </a:p>
          <a:p>
            <a:r>
              <a:rPr lang="da-DK" sz="1400" dirty="0">
                <a:solidFill>
                  <a:srgbClr val="FF0000"/>
                </a:solidFill>
                <a:cs typeface="Times New Roman"/>
              </a:rPr>
              <a:t>Kanaler</a:t>
            </a:r>
          </a:p>
          <a:p>
            <a:r>
              <a:rPr lang="da-DK" sz="1400" dirty="0">
                <a:cs typeface="Times New Roman"/>
              </a:rPr>
              <a:t>Kunderelationer</a:t>
            </a:r>
          </a:p>
          <a:p>
            <a:r>
              <a:rPr lang="da-DK" sz="1400" dirty="0">
                <a:cs typeface="Times New Roman"/>
              </a:rPr>
              <a:t>Indtægtsstrømme</a:t>
            </a:r>
          </a:p>
          <a:p>
            <a:r>
              <a:rPr lang="da-DK" sz="1400" dirty="0">
                <a:cs typeface="Times New Roman"/>
              </a:rPr>
              <a:t>Nøgleressourcer</a:t>
            </a:r>
          </a:p>
          <a:p>
            <a:r>
              <a:rPr lang="da-DK" sz="1400" dirty="0">
                <a:cs typeface="Times New Roman"/>
              </a:rPr>
              <a:t>Nøgleaktiviteter</a:t>
            </a:r>
          </a:p>
          <a:p>
            <a:r>
              <a:rPr lang="da-DK" sz="1400" dirty="0" smtClean="0">
                <a:cs typeface="Times New Roman"/>
              </a:rPr>
              <a:t>Omkostnings-struktur</a:t>
            </a:r>
          </a:p>
          <a:p>
            <a:r>
              <a:rPr lang="da-DK" sz="1400" dirty="0" smtClean="0">
                <a:cs typeface="Times New Roman"/>
              </a:rPr>
              <a:t>Nøglepartner</a:t>
            </a:r>
          </a:p>
          <a:p>
            <a:r>
              <a:rPr lang="da-DK" sz="1400" dirty="0">
                <a:cs typeface="Times New Roman"/>
              </a:rPr>
              <a:t>Kreative </a:t>
            </a:r>
            <a:r>
              <a:rPr lang="da-DK" sz="1400" dirty="0" smtClean="0">
                <a:cs typeface="Times New Roman"/>
              </a:rPr>
              <a:t>grupper</a:t>
            </a:r>
            <a:endParaRPr lang="da-DK" sz="1400" dirty="0">
              <a:cs typeface="Times New Roman"/>
            </a:endParaRPr>
          </a:p>
          <a:p>
            <a:r>
              <a:rPr lang="da-DK" sz="1400" dirty="0" smtClean="0"/>
              <a:t>Forretningsmodel-lærredet i praksis</a:t>
            </a: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421060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76672"/>
            <a:ext cx="6840760" cy="5904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a-DK" sz="2400" dirty="0" smtClean="0"/>
              <a:t>Opstil de på s. 35 nævnte kunderelationer efter stigende involveringsgrad</a:t>
            </a:r>
          </a:p>
          <a:p>
            <a:pPr>
              <a:buNone/>
            </a:pPr>
            <a:r>
              <a:rPr lang="da-DK" sz="2400" dirty="0" smtClean="0"/>
              <a:t>Selvbetjening</a:t>
            </a:r>
          </a:p>
          <a:p>
            <a:pPr>
              <a:buNone/>
            </a:pPr>
            <a:r>
              <a:rPr lang="da-DK" sz="2400" dirty="0" smtClean="0"/>
              <a:t>Push strategi, med fokus på forhandler(fordele</a:t>
            </a:r>
            <a:r>
              <a:rPr lang="da-DK" sz="2400" dirty="0"/>
              <a:t>) </a:t>
            </a:r>
            <a:endParaRPr lang="da-DK" sz="2400" dirty="0" smtClean="0"/>
          </a:p>
          <a:p>
            <a:pPr>
              <a:buNone/>
            </a:pPr>
            <a:r>
              <a:rPr lang="da-DK" sz="2400" dirty="0" smtClean="0"/>
              <a:t>Automatiseret service </a:t>
            </a:r>
            <a:endParaRPr lang="da-DK" sz="2400" dirty="0"/>
          </a:p>
          <a:p>
            <a:pPr>
              <a:buNone/>
            </a:pPr>
            <a:r>
              <a:rPr lang="da-DK" sz="2400" dirty="0" smtClean="0"/>
              <a:t>Personlig salg (B2C)</a:t>
            </a:r>
          </a:p>
          <a:p>
            <a:pPr>
              <a:buNone/>
            </a:pPr>
            <a:r>
              <a:rPr lang="da-DK" sz="2400" dirty="0" smtClean="0"/>
              <a:t>Allokeret personlig betjening (</a:t>
            </a:r>
            <a:r>
              <a:rPr lang="da-DK" sz="2400" dirty="0" err="1" smtClean="0"/>
              <a:t>Key</a:t>
            </a:r>
            <a:r>
              <a:rPr lang="da-DK" sz="2400" dirty="0" smtClean="0"/>
              <a:t> </a:t>
            </a:r>
            <a:r>
              <a:rPr lang="da-DK" sz="2400" dirty="0" err="1" smtClean="0"/>
              <a:t>account</a:t>
            </a:r>
            <a:r>
              <a:rPr lang="da-DK" sz="2400" dirty="0" smtClean="0"/>
              <a:t> managers i B2B og B2G)</a:t>
            </a:r>
          </a:p>
          <a:p>
            <a:pPr>
              <a:buNone/>
            </a:pPr>
            <a:r>
              <a:rPr lang="da-DK" sz="2400" dirty="0" smtClean="0"/>
              <a:t>Især gennem internettet:</a:t>
            </a:r>
            <a:endParaRPr lang="da-DK" sz="2400" dirty="0"/>
          </a:p>
          <a:p>
            <a:pPr>
              <a:buNone/>
            </a:pPr>
            <a:r>
              <a:rPr lang="da-DK" sz="2400" dirty="0" smtClean="0"/>
              <a:t>Fællesskaber/Communities</a:t>
            </a:r>
          </a:p>
          <a:p>
            <a:pPr>
              <a:buNone/>
            </a:pPr>
            <a:r>
              <a:rPr lang="da-DK" sz="2400" dirty="0" smtClean="0">
                <a:cs typeface="Arial" pitchFamily="34" charset="0"/>
              </a:rPr>
              <a:t>Medskabelse/Co-creation</a:t>
            </a:r>
          </a:p>
          <a:p>
            <a:pPr>
              <a:buNone/>
            </a:pPr>
            <a:r>
              <a:rPr lang="da-DK" sz="2400" dirty="0" smtClean="0">
                <a:solidFill>
                  <a:srgbClr val="FF0000"/>
                </a:solidFill>
              </a:rPr>
              <a:t>Der kan argumenteres for at inddrage kommunikationskanaler (markedskommunikation) i dette byggesten</a:t>
            </a:r>
          </a:p>
          <a:p>
            <a:pPr>
              <a:buNone/>
            </a:pPr>
            <a:r>
              <a:rPr lang="da-DK" sz="2400" i="1" dirty="0" smtClean="0"/>
              <a:t>Beskriv dit firmas kunderelationer</a:t>
            </a:r>
          </a:p>
          <a:p>
            <a:pPr>
              <a:buNone/>
            </a:pPr>
            <a:endParaRPr lang="da-DK" sz="240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9D95-95D7-4476-A845-333EE6241ED8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22995" y="1628800"/>
            <a:ext cx="15681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err="1" smtClean="0">
                <a:cs typeface="Times New Roman"/>
              </a:rPr>
              <a:t>Canvas</a:t>
            </a:r>
            <a:r>
              <a:rPr lang="da-DK" sz="1400" dirty="0" smtClean="0">
                <a:cs typeface="Times New Roman"/>
              </a:rPr>
              <a:t> modellen</a:t>
            </a:r>
          </a:p>
          <a:p>
            <a:r>
              <a:rPr lang="da-DK" sz="1400" dirty="0" smtClean="0">
                <a:cs typeface="Times New Roman"/>
              </a:rPr>
              <a:t>Værditilbud</a:t>
            </a:r>
          </a:p>
          <a:p>
            <a:r>
              <a:rPr lang="da-DK" sz="1400" dirty="0" smtClean="0">
                <a:ea typeface="Calibri"/>
                <a:cs typeface="Times New Roman"/>
              </a:rPr>
              <a:t>Kundesegmenter</a:t>
            </a:r>
            <a:endParaRPr lang="da-DK" sz="1400" dirty="0">
              <a:cs typeface="Times New Roman"/>
            </a:endParaRPr>
          </a:p>
          <a:p>
            <a:r>
              <a:rPr lang="da-DK" sz="1400" dirty="0">
                <a:cs typeface="Times New Roman"/>
              </a:rPr>
              <a:t>Kanaler</a:t>
            </a:r>
          </a:p>
          <a:p>
            <a:r>
              <a:rPr lang="da-DK" sz="1400" dirty="0">
                <a:solidFill>
                  <a:srgbClr val="FF0000"/>
                </a:solidFill>
                <a:cs typeface="Times New Roman"/>
              </a:rPr>
              <a:t>Kunderelationer</a:t>
            </a:r>
          </a:p>
          <a:p>
            <a:r>
              <a:rPr lang="da-DK" sz="1400" dirty="0">
                <a:cs typeface="Times New Roman"/>
              </a:rPr>
              <a:t>Indtægtsstrømme</a:t>
            </a:r>
          </a:p>
          <a:p>
            <a:r>
              <a:rPr lang="da-DK" sz="1400" dirty="0">
                <a:cs typeface="Times New Roman"/>
              </a:rPr>
              <a:t>Nøgleressourcer</a:t>
            </a:r>
          </a:p>
          <a:p>
            <a:r>
              <a:rPr lang="da-DK" sz="1400" dirty="0">
                <a:cs typeface="Times New Roman"/>
              </a:rPr>
              <a:t>Nøgleaktiviteter</a:t>
            </a:r>
          </a:p>
          <a:p>
            <a:r>
              <a:rPr lang="da-DK" sz="1400" dirty="0" smtClean="0">
                <a:cs typeface="Times New Roman"/>
              </a:rPr>
              <a:t>Omkostnings-struktur</a:t>
            </a:r>
          </a:p>
          <a:p>
            <a:r>
              <a:rPr lang="da-DK" sz="1400" dirty="0" smtClean="0">
                <a:cs typeface="Times New Roman"/>
              </a:rPr>
              <a:t>Nøglepartner</a:t>
            </a:r>
          </a:p>
          <a:p>
            <a:r>
              <a:rPr lang="da-DK" sz="1400" dirty="0">
                <a:cs typeface="Times New Roman"/>
              </a:rPr>
              <a:t>Kreative </a:t>
            </a:r>
            <a:r>
              <a:rPr lang="da-DK" sz="1400" dirty="0" smtClean="0">
                <a:cs typeface="Times New Roman"/>
              </a:rPr>
              <a:t>grupper</a:t>
            </a:r>
            <a:endParaRPr lang="da-DK" sz="1400" dirty="0">
              <a:cs typeface="Times New Roman"/>
            </a:endParaRPr>
          </a:p>
          <a:p>
            <a:r>
              <a:rPr lang="da-DK" sz="1400" dirty="0" smtClean="0"/>
              <a:t>Forretningsmodel-lærredet i praksis</a:t>
            </a: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12187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76672"/>
            <a:ext cx="684076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dirty="0" smtClean="0"/>
              <a:t>Find egne eksempler på de på side 37-38 nævnte indtægtsstrømme</a:t>
            </a: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r>
              <a:rPr lang="da-DK" sz="2400" dirty="0" smtClean="0">
                <a:solidFill>
                  <a:srgbClr val="FF0000"/>
                </a:solidFill>
              </a:rPr>
              <a:t>”Assets sale” bør ikke oversættes til ”Salg af aktiver” men simpelthen ”Salg” af produkt, ydelse og lign.</a:t>
            </a: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r>
              <a:rPr lang="da-DK" sz="2400" i="1" dirty="0" smtClean="0"/>
              <a:t>Hvilke </a:t>
            </a:r>
            <a:r>
              <a:rPr lang="da-DK" sz="2400" i="1" dirty="0"/>
              <a:t>indkomstkilder har </a:t>
            </a:r>
            <a:r>
              <a:rPr lang="da-DK" sz="2400" i="1" dirty="0" smtClean="0"/>
              <a:t>gruppens virksomhed? (din</a:t>
            </a:r>
            <a:r>
              <a:rPr lang="da-DK" sz="2400" i="1" dirty="0"/>
              <a:t>/jeres nuværende forretningsidé</a:t>
            </a:r>
            <a:r>
              <a:rPr lang="da-DK" sz="2400" i="1" dirty="0" smtClean="0"/>
              <a:t>?)</a:t>
            </a:r>
            <a:endParaRPr lang="da-DK" sz="2400" i="1" dirty="0"/>
          </a:p>
          <a:p>
            <a:pPr>
              <a:buNone/>
            </a:pPr>
            <a:endParaRPr lang="da-DK" sz="2400" i="1" dirty="0">
              <a:cs typeface="Arial" pitchFamily="34" charset="0"/>
            </a:endParaRPr>
          </a:p>
          <a:p>
            <a:pPr>
              <a:buNone/>
            </a:pPr>
            <a:r>
              <a:rPr lang="da-DK" sz="2400" i="1" dirty="0" smtClean="0"/>
              <a:t>Hvilke(n) prissætning(er) benytter Gruppens virksomhed?</a:t>
            </a:r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B784-1452-4CDB-98EA-5AF1EC7D8A4F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22995" y="1628800"/>
            <a:ext cx="15681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err="1" smtClean="0">
                <a:cs typeface="Times New Roman"/>
              </a:rPr>
              <a:t>Canvas</a:t>
            </a:r>
            <a:r>
              <a:rPr lang="da-DK" sz="1400" dirty="0" smtClean="0">
                <a:cs typeface="Times New Roman"/>
              </a:rPr>
              <a:t> modellen</a:t>
            </a:r>
          </a:p>
          <a:p>
            <a:r>
              <a:rPr lang="da-DK" sz="1400" dirty="0" smtClean="0">
                <a:cs typeface="Times New Roman"/>
              </a:rPr>
              <a:t>Værditilbud</a:t>
            </a:r>
          </a:p>
          <a:p>
            <a:r>
              <a:rPr lang="da-DK" sz="1400" dirty="0" smtClean="0">
                <a:ea typeface="Calibri"/>
                <a:cs typeface="Times New Roman"/>
              </a:rPr>
              <a:t>Kundesegmenter</a:t>
            </a:r>
            <a:endParaRPr lang="da-DK" sz="1400" dirty="0">
              <a:cs typeface="Times New Roman"/>
            </a:endParaRPr>
          </a:p>
          <a:p>
            <a:r>
              <a:rPr lang="da-DK" sz="1400" dirty="0">
                <a:cs typeface="Times New Roman"/>
              </a:rPr>
              <a:t>Kanaler</a:t>
            </a:r>
          </a:p>
          <a:p>
            <a:r>
              <a:rPr lang="da-DK" sz="1400" dirty="0">
                <a:cs typeface="Times New Roman"/>
              </a:rPr>
              <a:t>Kunderelationer</a:t>
            </a:r>
          </a:p>
          <a:p>
            <a:r>
              <a:rPr lang="da-DK" sz="1400" dirty="0">
                <a:solidFill>
                  <a:srgbClr val="FF0000"/>
                </a:solidFill>
                <a:cs typeface="Times New Roman"/>
              </a:rPr>
              <a:t>Indtægtsstrømme</a:t>
            </a:r>
          </a:p>
          <a:p>
            <a:r>
              <a:rPr lang="da-DK" sz="1400" dirty="0">
                <a:cs typeface="Times New Roman"/>
              </a:rPr>
              <a:t>Nøgleressourcer</a:t>
            </a:r>
          </a:p>
          <a:p>
            <a:r>
              <a:rPr lang="da-DK" sz="1400" dirty="0">
                <a:cs typeface="Times New Roman"/>
              </a:rPr>
              <a:t>Nøgleaktiviteter</a:t>
            </a:r>
          </a:p>
          <a:p>
            <a:r>
              <a:rPr lang="da-DK" sz="1400" dirty="0" smtClean="0">
                <a:cs typeface="Times New Roman"/>
              </a:rPr>
              <a:t>Omkostnings-struktur</a:t>
            </a:r>
          </a:p>
          <a:p>
            <a:r>
              <a:rPr lang="da-DK" sz="1400" dirty="0" smtClean="0">
                <a:cs typeface="Times New Roman"/>
              </a:rPr>
              <a:t>Nøglepartner</a:t>
            </a:r>
          </a:p>
          <a:p>
            <a:r>
              <a:rPr lang="da-DK" sz="1400" dirty="0">
                <a:cs typeface="Times New Roman"/>
              </a:rPr>
              <a:t>Kreative </a:t>
            </a:r>
            <a:r>
              <a:rPr lang="da-DK" sz="1400" dirty="0" smtClean="0">
                <a:cs typeface="Times New Roman"/>
              </a:rPr>
              <a:t>grupper</a:t>
            </a:r>
            <a:endParaRPr lang="da-DK" sz="1400" dirty="0">
              <a:cs typeface="Times New Roman"/>
            </a:endParaRPr>
          </a:p>
          <a:p>
            <a:r>
              <a:rPr lang="da-DK" sz="1400" dirty="0" smtClean="0"/>
              <a:t>Forretningsmodel-lærredet i praksis</a:t>
            </a: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36520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76672"/>
            <a:ext cx="684076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dirty="0" smtClean="0"/>
              <a:t>Hvilke </a:t>
            </a:r>
            <a:r>
              <a:rPr lang="da-DK" sz="2400" dirty="0"/>
              <a:t>fysiske, </a:t>
            </a:r>
            <a:r>
              <a:rPr lang="da-DK" sz="2400" dirty="0" smtClean="0"/>
              <a:t>immaterielle, menneskelige og finansielle ressourcer skal et supermarked råde over?</a:t>
            </a: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r>
              <a:rPr lang="da-DK" sz="2400" i="1" dirty="0"/>
              <a:t>Beskriv i en prioriteret liste de ressourcer jeres </a:t>
            </a:r>
            <a:r>
              <a:rPr lang="da-DK" sz="2400" i="1" dirty="0" smtClean="0"/>
              <a:t>forretningsidé/virksomhed </a:t>
            </a:r>
            <a:r>
              <a:rPr lang="da-DK" sz="2400" i="1" dirty="0"/>
              <a:t>forudsætter</a:t>
            </a:r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A0EE-845B-4562-955C-87ECA6CFA0C8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22995" y="1628800"/>
            <a:ext cx="15681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err="1" smtClean="0">
                <a:cs typeface="Times New Roman"/>
              </a:rPr>
              <a:t>Canvas</a:t>
            </a:r>
            <a:r>
              <a:rPr lang="da-DK" sz="1400" dirty="0" smtClean="0">
                <a:cs typeface="Times New Roman"/>
              </a:rPr>
              <a:t> modellen</a:t>
            </a:r>
          </a:p>
          <a:p>
            <a:r>
              <a:rPr lang="da-DK" sz="1400" dirty="0" smtClean="0">
                <a:cs typeface="Times New Roman"/>
              </a:rPr>
              <a:t>Værditilbud</a:t>
            </a:r>
          </a:p>
          <a:p>
            <a:r>
              <a:rPr lang="da-DK" sz="1400" dirty="0" smtClean="0">
                <a:ea typeface="Calibri"/>
                <a:cs typeface="Times New Roman"/>
              </a:rPr>
              <a:t>Kundesegmenter</a:t>
            </a:r>
            <a:endParaRPr lang="da-DK" sz="1400" dirty="0">
              <a:cs typeface="Times New Roman"/>
            </a:endParaRPr>
          </a:p>
          <a:p>
            <a:r>
              <a:rPr lang="da-DK" sz="1400" dirty="0">
                <a:cs typeface="Times New Roman"/>
              </a:rPr>
              <a:t>Kanaler</a:t>
            </a:r>
          </a:p>
          <a:p>
            <a:r>
              <a:rPr lang="da-DK" sz="1400" dirty="0">
                <a:cs typeface="Times New Roman"/>
              </a:rPr>
              <a:t>Kunderelationer</a:t>
            </a:r>
          </a:p>
          <a:p>
            <a:r>
              <a:rPr lang="da-DK" sz="1400" dirty="0">
                <a:cs typeface="Times New Roman"/>
              </a:rPr>
              <a:t>Indtægtsstrømme</a:t>
            </a:r>
          </a:p>
          <a:p>
            <a:r>
              <a:rPr lang="da-DK" sz="1400" dirty="0">
                <a:solidFill>
                  <a:srgbClr val="FF0000"/>
                </a:solidFill>
                <a:cs typeface="Times New Roman"/>
              </a:rPr>
              <a:t>Nøgleressourcer</a:t>
            </a:r>
          </a:p>
          <a:p>
            <a:r>
              <a:rPr lang="da-DK" sz="1400" dirty="0">
                <a:cs typeface="Times New Roman"/>
              </a:rPr>
              <a:t>Nøgleaktiviteter</a:t>
            </a:r>
          </a:p>
          <a:p>
            <a:r>
              <a:rPr lang="da-DK" sz="1400" dirty="0" smtClean="0">
                <a:cs typeface="Times New Roman"/>
              </a:rPr>
              <a:t>Omkostnings-struktur</a:t>
            </a:r>
          </a:p>
          <a:p>
            <a:r>
              <a:rPr lang="da-DK" sz="1400" dirty="0" smtClean="0">
                <a:cs typeface="Times New Roman"/>
              </a:rPr>
              <a:t>Nøglepartner</a:t>
            </a:r>
          </a:p>
          <a:p>
            <a:r>
              <a:rPr lang="da-DK" sz="1400" dirty="0">
                <a:cs typeface="Times New Roman"/>
              </a:rPr>
              <a:t>Kreative </a:t>
            </a:r>
            <a:r>
              <a:rPr lang="da-DK" sz="1400" dirty="0" smtClean="0">
                <a:cs typeface="Times New Roman"/>
              </a:rPr>
              <a:t>grupper</a:t>
            </a:r>
            <a:endParaRPr lang="da-DK" sz="1400" dirty="0">
              <a:cs typeface="Times New Roman"/>
            </a:endParaRPr>
          </a:p>
          <a:p>
            <a:r>
              <a:rPr lang="da-DK" sz="1400" dirty="0" smtClean="0"/>
              <a:t>Forretningsmodel-lærredet i praksis</a:t>
            </a: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81395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76672"/>
            <a:ext cx="684076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dirty="0" smtClean="0"/>
              <a:t>Hvilken forskel er der mellem nøgleressourcer og nøgleaktiviteter?</a:t>
            </a:r>
          </a:p>
          <a:p>
            <a:pPr>
              <a:buNone/>
            </a:pPr>
            <a:endParaRPr lang="da-DK" sz="2400" dirty="0" smtClean="0"/>
          </a:p>
          <a:p>
            <a:r>
              <a:rPr lang="da-DK" sz="2400" dirty="0" smtClean="0"/>
              <a:t>Ressourcer skal man råde over, aktiviteter er implementeringer af ressourcer. </a:t>
            </a:r>
          </a:p>
          <a:p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Diskutér, om de ansatte hører ind under ’menneskelige ressourcer’ eller ’nøgleaktiviteter’ </a:t>
            </a: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397D-F9A8-45EA-A6FC-257FE2E9174C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22995" y="1628800"/>
            <a:ext cx="15681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err="1" smtClean="0">
                <a:cs typeface="Times New Roman"/>
              </a:rPr>
              <a:t>Canvas</a:t>
            </a:r>
            <a:r>
              <a:rPr lang="da-DK" sz="1400" dirty="0" smtClean="0">
                <a:cs typeface="Times New Roman"/>
              </a:rPr>
              <a:t> modellen</a:t>
            </a:r>
          </a:p>
          <a:p>
            <a:r>
              <a:rPr lang="da-DK" sz="1400" dirty="0" smtClean="0">
                <a:cs typeface="Times New Roman"/>
              </a:rPr>
              <a:t>Værditilbud</a:t>
            </a:r>
          </a:p>
          <a:p>
            <a:r>
              <a:rPr lang="da-DK" sz="1400" dirty="0" smtClean="0">
                <a:ea typeface="Calibri"/>
                <a:cs typeface="Times New Roman"/>
              </a:rPr>
              <a:t>Kundesegmenter</a:t>
            </a:r>
            <a:endParaRPr lang="da-DK" sz="1400" dirty="0">
              <a:cs typeface="Times New Roman"/>
            </a:endParaRPr>
          </a:p>
          <a:p>
            <a:r>
              <a:rPr lang="da-DK" sz="1400" dirty="0">
                <a:cs typeface="Times New Roman"/>
              </a:rPr>
              <a:t>Kanaler</a:t>
            </a:r>
          </a:p>
          <a:p>
            <a:r>
              <a:rPr lang="da-DK" sz="1400" dirty="0">
                <a:cs typeface="Times New Roman"/>
              </a:rPr>
              <a:t>Kunderelationer</a:t>
            </a:r>
          </a:p>
          <a:p>
            <a:r>
              <a:rPr lang="da-DK" sz="1400" dirty="0">
                <a:cs typeface="Times New Roman"/>
              </a:rPr>
              <a:t>Indtægtsstrømme</a:t>
            </a:r>
          </a:p>
          <a:p>
            <a:r>
              <a:rPr lang="da-DK" sz="1400" dirty="0">
                <a:cs typeface="Times New Roman"/>
              </a:rPr>
              <a:t>Nøgleressourcer</a:t>
            </a:r>
          </a:p>
          <a:p>
            <a:r>
              <a:rPr lang="da-DK" sz="1400" dirty="0">
                <a:solidFill>
                  <a:srgbClr val="FF0000"/>
                </a:solidFill>
                <a:cs typeface="Times New Roman"/>
              </a:rPr>
              <a:t>Nøgleaktiviteter</a:t>
            </a:r>
          </a:p>
          <a:p>
            <a:r>
              <a:rPr lang="da-DK" sz="1400" dirty="0" smtClean="0">
                <a:cs typeface="Times New Roman"/>
              </a:rPr>
              <a:t>Omkostnings-struktur</a:t>
            </a:r>
          </a:p>
          <a:p>
            <a:r>
              <a:rPr lang="da-DK" sz="1400" dirty="0" smtClean="0">
                <a:cs typeface="Times New Roman"/>
              </a:rPr>
              <a:t>Nøglepartner</a:t>
            </a:r>
          </a:p>
          <a:p>
            <a:r>
              <a:rPr lang="da-DK" sz="1400" dirty="0">
                <a:cs typeface="Times New Roman"/>
              </a:rPr>
              <a:t>Kreative </a:t>
            </a:r>
            <a:r>
              <a:rPr lang="da-DK" sz="1400" dirty="0" smtClean="0">
                <a:cs typeface="Times New Roman"/>
              </a:rPr>
              <a:t>grupper</a:t>
            </a:r>
            <a:endParaRPr lang="da-DK" sz="1400" dirty="0">
              <a:cs typeface="Times New Roman"/>
            </a:endParaRPr>
          </a:p>
          <a:p>
            <a:r>
              <a:rPr lang="da-DK" sz="1400" dirty="0" smtClean="0"/>
              <a:t>Forretningsmodel-lærredet i praksis</a:t>
            </a: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66833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76672"/>
            <a:ext cx="684076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dirty="0" smtClean="0"/>
              <a:t>Find eksempler på henholdsvis omkostningsbasered og værdibaserede virksomheder indenfor levnedsmiddelbranchen</a:t>
            </a:r>
          </a:p>
          <a:p>
            <a:pPr>
              <a:buNone/>
            </a:pPr>
            <a:endParaRPr lang="da-DK" sz="2400" dirty="0"/>
          </a:p>
          <a:p>
            <a:pPr>
              <a:buNone/>
            </a:pPr>
            <a:r>
              <a:rPr lang="da-DK" sz="2400" dirty="0" smtClean="0"/>
              <a:t>Er dét, at minimere omkostningerne, altid fornuftigt?</a:t>
            </a:r>
          </a:p>
          <a:p>
            <a:r>
              <a:rPr lang="da-DK" sz="2400" dirty="0" smtClean="0"/>
              <a:t>Ja, uanset om man videregiver besparelsen til kunderne (f.eks. </a:t>
            </a:r>
            <a:r>
              <a:rPr lang="da-DK" sz="2400" dirty="0"/>
              <a:t>lavere </a:t>
            </a:r>
            <a:r>
              <a:rPr lang="da-DK" sz="2400" dirty="0" smtClean="0"/>
              <a:t>priser, flottere </a:t>
            </a:r>
            <a:r>
              <a:rPr lang="da-DK" sz="2400" dirty="0"/>
              <a:t>indpakning, længere garanti), </a:t>
            </a:r>
            <a:r>
              <a:rPr lang="da-DK" sz="2400" dirty="0" smtClean="0"/>
              <a:t>aktionærerne </a:t>
            </a:r>
            <a:r>
              <a:rPr lang="da-DK" sz="2400" dirty="0"/>
              <a:t>(f.eks. </a:t>
            </a:r>
            <a:r>
              <a:rPr lang="da-DK" sz="2400" dirty="0" smtClean="0"/>
              <a:t>højere dividender) </a:t>
            </a:r>
            <a:r>
              <a:rPr lang="da-DK" sz="2400" dirty="0"/>
              <a:t>eller </a:t>
            </a:r>
            <a:r>
              <a:rPr lang="da-DK" sz="2400" dirty="0" smtClean="0"/>
              <a:t>bruger dem på anden måde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15C6-27A6-4021-A0B5-4AA757D63287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22995" y="1628800"/>
            <a:ext cx="15681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err="1" smtClean="0">
                <a:cs typeface="Times New Roman"/>
              </a:rPr>
              <a:t>Canvas</a:t>
            </a:r>
            <a:r>
              <a:rPr lang="da-DK" sz="1400" dirty="0" smtClean="0">
                <a:cs typeface="Times New Roman"/>
              </a:rPr>
              <a:t> modellen</a:t>
            </a:r>
          </a:p>
          <a:p>
            <a:r>
              <a:rPr lang="da-DK" sz="1400" dirty="0" smtClean="0">
                <a:cs typeface="Times New Roman"/>
              </a:rPr>
              <a:t>Værditilbud</a:t>
            </a:r>
          </a:p>
          <a:p>
            <a:r>
              <a:rPr lang="da-DK" sz="1400" dirty="0" smtClean="0">
                <a:ea typeface="Calibri"/>
                <a:cs typeface="Times New Roman"/>
              </a:rPr>
              <a:t>Kundesegmenter</a:t>
            </a:r>
            <a:endParaRPr lang="da-DK" sz="1400" dirty="0">
              <a:cs typeface="Times New Roman"/>
            </a:endParaRPr>
          </a:p>
          <a:p>
            <a:r>
              <a:rPr lang="da-DK" sz="1400" dirty="0">
                <a:cs typeface="Times New Roman"/>
              </a:rPr>
              <a:t>Kanaler</a:t>
            </a:r>
          </a:p>
          <a:p>
            <a:r>
              <a:rPr lang="da-DK" sz="1400" dirty="0">
                <a:cs typeface="Times New Roman"/>
              </a:rPr>
              <a:t>Kunderelationer</a:t>
            </a:r>
          </a:p>
          <a:p>
            <a:r>
              <a:rPr lang="da-DK" sz="1400" dirty="0">
                <a:cs typeface="Times New Roman"/>
              </a:rPr>
              <a:t>Indtægtsstrømme</a:t>
            </a:r>
          </a:p>
          <a:p>
            <a:r>
              <a:rPr lang="da-DK" sz="1400" dirty="0">
                <a:cs typeface="Times New Roman"/>
              </a:rPr>
              <a:t>Nøgleressourcer</a:t>
            </a:r>
          </a:p>
          <a:p>
            <a:r>
              <a:rPr lang="da-DK" sz="1400" dirty="0">
                <a:cs typeface="Times New Roman"/>
              </a:rPr>
              <a:t>Nøgleaktiviteter</a:t>
            </a:r>
          </a:p>
          <a:p>
            <a:r>
              <a:rPr lang="da-DK" sz="1400" dirty="0" smtClean="0">
                <a:solidFill>
                  <a:srgbClr val="FF0000"/>
                </a:solidFill>
                <a:cs typeface="Times New Roman"/>
              </a:rPr>
              <a:t>Omkostnings-struktur</a:t>
            </a:r>
          </a:p>
          <a:p>
            <a:r>
              <a:rPr lang="da-DK" sz="1400" dirty="0" smtClean="0">
                <a:cs typeface="Times New Roman"/>
              </a:rPr>
              <a:t>Nøglepartner</a:t>
            </a:r>
          </a:p>
          <a:p>
            <a:r>
              <a:rPr lang="da-DK" sz="1400" dirty="0">
                <a:cs typeface="Times New Roman"/>
              </a:rPr>
              <a:t>Kreative </a:t>
            </a:r>
            <a:r>
              <a:rPr lang="da-DK" sz="1400" dirty="0" smtClean="0">
                <a:cs typeface="Times New Roman"/>
              </a:rPr>
              <a:t>grupper</a:t>
            </a:r>
            <a:endParaRPr lang="da-DK" sz="1400" dirty="0">
              <a:cs typeface="Times New Roman"/>
            </a:endParaRPr>
          </a:p>
          <a:p>
            <a:r>
              <a:rPr lang="da-DK" sz="1400" dirty="0" smtClean="0"/>
              <a:t>Forretningsmodel-lærredet i praksis</a:t>
            </a: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7922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76672"/>
            <a:ext cx="684076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dirty="0" smtClean="0"/>
              <a:t>Hvilke partnerskaber kan man forestille sig, at et legetøjsproducent som Lego kan indgå? </a:t>
            </a:r>
          </a:p>
          <a:p>
            <a:pPr>
              <a:buNone/>
            </a:pPr>
            <a:endParaRPr lang="da-DK" sz="2400" dirty="0" smtClean="0"/>
          </a:p>
          <a:p>
            <a:r>
              <a:rPr lang="da-DK" sz="2400" dirty="0" smtClean="0"/>
              <a:t>Optimering af stordriftsfordele: Særaftaler med en plastikgranulatproducent</a:t>
            </a:r>
          </a:p>
          <a:p>
            <a:r>
              <a:rPr lang="da-DK" sz="2400" dirty="0" smtClean="0"/>
              <a:t>Reduktion af risiko og uvished: Samarbejde med andre producenter af plastikemner i forskning af alternative plastmaterialer</a:t>
            </a:r>
          </a:p>
          <a:p>
            <a:r>
              <a:rPr lang="da-DK" sz="2400" dirty="0" smtClean="0"/>
              <a:t>Erhvervelse af bestemte ressourcer eller aktiviteter: Samarbejde med spiludviklere</a:t>
            </a:r>
          </a:p>
          <a:p>
            <a:pPr marL="0" indent="0">
              <a:buNone/>
            </a:pPr>
            <a:endParaRPr lang="da-DK" sz="2400" dirty="0" smtClean="0"/>
          </a:p>
          <a:p>
            <a:r>
              <a:rPr lang="da-DK" sz="2400" dirty="0" smtClean="0"/>
              <a:t>Co-branding: Samarbejde indenfor underholdningsbranchen</a:t>
            </a:r>
            <a:endParaRPr lang="da-DK" sz="2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246C-0090-4754-A049-46DA01A3814D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22995" y="1628800"/>
            <a:ext cx="15681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err="1" smtClean="0">
                <a:cs typeface="Times New Roman"/>
              </a:rPr>
              <a:t>Canvas</a:t>
            </a:r>
            <a:r>
              <a:rPr lang="da-DK" sz="1400" dirty="0" smtClean="0">
                <a:cs typeface="Times New Roman"/>
              </a:rPr>
              <a:t> modellen</a:t>
            </a:r>
          </a:p>
          <a:p>
            <a:r>
              <a:rPr lang="da-DK" sz="1400" dirty="0" smtClean="0">
                <a:cs typeface="Times New Roman"/>
              </a:rPr>
              <a:t>Værditilbud</a:t>
            </a:r>
          </a:p>
          <a:p>
            <a:r>
              <a:rPr lang="da-DK" sz="1400" dirty="0" smtClean="0">
                <a:ea typeface="Calibri"/>
                <a:cs typeface="Times New Roman"/>
              </a:rPr>
              <a:t>Kundesegmenter</a:t>
            </a:r>
            <a:endParaRPr lang="da-DK" sz="1400" dirty="0">
              <a:cs typeface="Times New Roman"/>
            </a:endParaRPr>
          </a:p>
          <a:p>
            <a:r>
              <a:rPr lang="da-DK" sz="1400" dirty="0">
                <a:cs typeface="Times New Roman"/>
              </a:rPr>
              <a:t>Kanaler</a:t>
            </a:r>
          </a:p>
          <a:p>
            <a:r>
              <a:rPr lang="da-DK" sz="1400" dirty="0">
                <a:cs typeface="Times New Roman"/>
              </a:rPr>
              <a:t>Kunderelationer</a:t>
            </a:r>
          </a:p>
          <a:p>
            <a:r>
              <a:rPr lang="da-DK" sz="1400" dirty="0">
                <a:cs typeface="Times New Roman"/>
              </a:rPr>
              <a:t>Indtægtsstrømme</a:t>
            </a:r>
          </a:p>
          <a:p>
            <a:r>
              <a:rPr lang="da-DK" sz="1400" dirty="0">
                <a:cs typeface="Times New Roman"/>
              </a:rPr>
              <a:t>Nøgleressourcer</a:t>
            </a:r>
          </a:p>
          <a:p>
            <a:r>
              <a:rPr lang="da-DK" sz="1400" dirty="0">
                <a:cs typeface="Times New Roman"/>
              </a:rPr>
              <a:t>Nøgleaktiviteter</a:t>
            </a:r>
          </a:p>
          <a:p>
            <a:r>
              <a:rPr lang="da-DK" sz="1400" dirty="0" smtClean="0">
                <a:cs typeface="Times New Roman"/>
              </a:rPr>
              <a:t>Omkostnings-struktur</a:t>
            </a:r>
          </a:p>
          <a:p>
            <a:r>
              <a:rPr lang="da-DK" sz="1400" dirty="0" smtClean="0">
                <a:solidFill>
                  <a:srgbClr val="FF0000"/>
                </a:solidFill>
                <a:cs typeface="Times New Roman"/>
              </a:rPr>
              <a:t>Nøglepartner</a:t>
            </a:r>
          </a:p>
          <a:p>
            <a:r>
              <a:rPr lang="da-DK" sz="1400" dirty="0">
                <a:cs typeface="Times New Roman"/>
              </a:rPr>
              <a:t>Kreative </a:t>
            </a:r>
            <a:r>
              <a:rPr lang="da-DK" sz="1400" dirty="0" smtClean="0">
                <a:cs typeface="Times New Roman"/>
              </a:rPr>
              <a:t>grupper</a:t>
            </a:r>
            <a:endParaRPr lang="da-DK" sz="1400" dirty="0">
              <a:cs typeface="Times New Roman"/>
            </a:endParaRPr>
          </a:p>
          <a:p>
            <a:r>
              <a:rPr lang="da-DK" sz="1400" dirty="0" smtClean="0"/>
              <a:t>Forretningsmodel-lærredet i praksis</a:t>
            </a: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21691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40AD-7EDD-4CBB-AE7A-E418A2416A2A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23" y="332656"/>
            <a:ext cx="913492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4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2D8D-FD9A-4EBD-9736-EDED633C8DC1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22995" y="1628800"/>
            <a:ext cx="15681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smtClean="0">
                <a:solidFill>
                  <a:srgbClr val="FF0000"/>
                </a:solidFill>
                <a:cs typeface="Times New Roman"/>
              </a:rPr>
              <a:t>Kreative grupper</a:t>
            </a:r>
          </a:p>
          <a:p>
            <a:r>
              <a:rPr lang="da-DK" sz="1400" dirty="0" smtClean="0">
                <a:cs typeface="Times New Roman"/>
              </a:rPr>
              <a:t>Værditilbud</a:t>
            </a:r>
          </a:p>
          <a:p>
            <a:r>
              <a:rPr lang="da-DK" sz="1400" dirty="0" smtClean="0">
                <a:ea typeface="Calibri"/>
                <a:cs typeface="Times New Roman"/>
              </a:rPr>
              <a:t>Kundesegmenter</a:t>
            </a:r>
            <a:endParaRPr lang="da-DK" sz="1400" dirty="0">
              <a:cs typeface="Times New Roman"/>
            </a:endParaRPr>
          </a:p>
          <a:p>
            <a:r>
              <a:rPr lang="da-DK" sz="1400" dirty="0">
                <a:cs typeface="Times New Roman"/>
              </a:rPr>
              <a:t>Kanaler</a:t>
            </a:r>
          </a:p>
          <a:p>
            <a:r>
              <a:rPr lang="da-DK" sz="1400" dirty="0">
                <a:cs typeface="Times New Roman"/>
              </a:rPr>
              <a:t>Kunderelationer</a:t>
            </a:r>
          </a:p>
          <a:p>
            <a:r>
              <a:rPr lang="da-DK" sz="1400" dirty="0">
                <a:cs typeface="Times New Roman"/>
              </a:rPr>
              <a:t>Indtægtsstrømme</a:t>
            </a:r>
          </a:p>
          <a:p>
            <a:r>
              <a:rPr lang="da-DK" sz="1400" dirty="0">
                <a:cs typeface="Times New Roman"/>
              </a:rPr>
              <a:t>Nøgleressourcer</a:t>
            </a:r>
          </a:p>
          <a:p>
            <a:r>
              <a:rPr lang="da-DK" sz="1400" dirty="0">
                <a:cs typeface="Times New Roman"/>
              </a:rPr>
              <a:t>Nøgleaktiviteter</a:t>
            </a:r>
          </a:p>
          <a:p>
            <a:r>
              <a:rPr lang="da-DK" sz="1400" dirty="0">
                <a:cs typeface="Times New Roman"/>
              </a:rPr>
              <a:t>Nøglepartner</a:t>
            </a:r>
          </a:p>
          <a:p>
            <a:r>
              <a:rPr lang="da-DK" sz="1400" dirty="0" smtClean="0">
                <a:cs typeface="Times New Roman"/>
              </a:rPr>
              <a:t>Omkostnings-struktur</a:t>
            </a:r>
          </a:p>
          <a:p>
            <a:r>
              <a:rPr lang="da-DK" sz="1400" dirty="0" smtClean="0"/>
              <a:t>Forretningsmodel-lærredet i praksis</a:t>
            </a:r>
            <a:endParaRPr lang="da-DK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47" y="1700808"/>
            <a:ext cx="7307163" cy="301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1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4392-4C15-42CB-9CE2-13A0716C9F57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/>
          </a:p>
        </p:txBody>
      </p:sp>
      <p:sp>
        <p:nvSpPr>
          <p:cNvPr id="7" name="Tekstboks 6"/>
          <p:cNvSpPr txBox="1"/>
          <p:nvPr/>
        </p:nvSpPr>
        <p:spPr>
          <a:xfrm>
            <a:off x="1691680" y="448648"/>
            <a:ext cx="68094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Gruppeopgave</a:t>
            </a:r>
          </a:p>
          <a:p>
            <a:endParaRPr lang="da-DK" sz="2400" dirty="0" smtClean="0"/>
          </a:p>
          <a:p>
            <a:r>
              <a:rPr lang="da-DK" sz="2400" dirty="0" smtClean="0"/>
              <a:t>Vælg en virksomhed som I opfatter som værende succesrig og find fem stikord der bedst beskriver </a:t>
            </a:r>
            <a:r>
              <a:rPr lang="da-DK" sz="2400" i="1" dirty="0" smtClean="0"/>
              <a:t>hvorfor</a:t>
            </a:r>
            <a:r>
              <a:rPr lang="da-DK" sz="2400" dirty="0" smtClean="0"/>
              <a:t> den har succes.</a:t>
            </a:r>
          </a:p>
          <a:p>
            <a:endParaRPr lang="da-DK" sz="2400" dirty="0"/>
          </a:p>
          <a:p>
            <a:r>
              <a:rPr lang="da-DK" sz="2400" dirty="0"/>
              <a:t>Plenum</a:t>
            </a:r>
          </a:p>
          <a:p>
            <a:r>
              <a:rPr lang="da-DK" sz="2400" dirty="0"/>
              <a:t>Find stikord der beskriver en forretningsplan</a:t>
            </a:r>
          </a:p>
          <a:p>
            <a:endParaRPr lang="da-DK" sz="2400" dirty="0" smtClean="0"/>
          </a:p>
          <a:p>
            <a:endParaRPr lang="da-DK" sz="2400" dirty="0" smtClean="0"/>
          </a:p>
        </p:txBody>
      </p:sp>
      <p:sp>
        <p:nvSpPr>
          <p:cNvPr id="9" name="Rektangel 8"/>
          <p:cNvSpPr/>
          <p:nvPr/>
        </p:nvSpPr>
        <p:spPr>
          <a:xfrm>
            <a:off x="22995" y="1628800"/>
            <a:ext cx="15681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smtClean="0">
                <a:solidFill>
                  <a:srgbClr val="FF0000"/>
                </a:solidFill>
                <a:cs typeface="Times New Roman"/>
              </a:rPr>
              <a:t>Opsamling</a:t>
            </a:r>
          </a:p>
          <a:p>
            <a:r>
              <a:rPr lang="da-DK" sz="1400" dirty="0" err="1" smtClean="0">
                <a:cs typeface="Times New Roman"/>
              </a:rPr>
              <a:t>Canvas</a:t>
            </a:r>
            <a:r>
              <a:rPr lang="da-DK" sz="1400" dirty="0" smtClean="0">
                <a:cs typeface="Times New Roman"/>
              </a:rPr>
              <a:t> modellen</a:t>
            </a:r>
          </a:p>
          <a:p>
            <a:r>
              <a:rPr lang="da-DK" sz="1400" dirty="0" smtClean="0">
                <a:cs typeface="Times New Roman"/>
              </a:rPr>
              <a:t>Værditilbud</a:t>
            </a:r>
          </a:p>
          <a:p>
            <a:r>
              <a:rPr lang="da-DK" sz="1400" dirty="0" smtClean="0">
                <a:ea typeface="Calibri"/>
                <a:cs typeface="Times New Roman"/>
              </a:rPr>
              <a:t>Kundesegmenter</a:t>
            </a:r>
            <a:endParaRPr lang="da-DK" sz="1400" dirty="0">
              <a:cs typeface="Times New Roman"/>
            </a:endParaRPr>
          </a:p>
          <a:p>
            <a:r>
              <a:rPr lang="da-DK" sz="1400" dirty="0">
                <a:cs typeface="Times New Roman"/>
              </a:rPr>
              <a:t>Kanaler</a:t>
            </a:r>
          </a:p>
          <a:p>
            <a:r>
              <a:rPr lang="da-DK" sz="1400" dirty="0">
                <a:cs typeface="Times New Roman"/>
              </a:rPr>
              <a:t>Kunderelationer</a:t>
            </a:r>
          </a:p>
          <a:p>
            <a:r>
              <a:rPr lang="da-DK" sz="1400" dirty="0">
                <a:cs typeface="Times New Roman"/>
              </a:rPr>
              <a:t>Indtægtsstrømme</a:t>
            </a:r>
          </a:p>
          <a:p>
            <a:r>
              <a:rPr lang="da-DK" sz="1400" dirty="0">
                <a:cs typeface="Times New Roman"/>
              </a:rPr>
              <a:t>Nøgleressourcer</a:t>
            </a:r>
          </a:p>
          <a:p>
            <a:r>
              <a:rPr lang="da-DK" sz="1400" dirty="0">
                <a:cs typeface="Times New Roman"/>
              </a:rPr>
              <a:t>Nøgleaktiviteter</a:t>
            </a:r>
          </a:p>
          <a:p>
            <a:r>
              <a:rPr lang="da-DK" sz="1400" dirty="0" smtClean="0">
                <a:cs typeface="Times New Roman"/>
              </a:rPr>
              <a:t>Omkostnings-struktur</a:t>
            </a:r>
          </a:p>
          <a:p>
            <a:r>
              <a:rPr lang="da-DK" sz="1400" dirty="0" smtClean="0">
                <a:cs typeface="Times New Roman"/>
              </a:rPr>
              <a:t>Nøglepartner</a:t>
            </a:r>
          </a:p>
          <a:p>
            <a:r>
              <a:rPr lang="da-DK" sz="1400" dirty="0">
                <a:cs typeface="Times New Roman"/>
              </a:rPr>
              <a:t>Kreative </a:t>
            </a:r>
            <a:r>
              <a:rPr lang="da-DK" sz="1400" dirty="0" smtClean="0">
                <a:cs typeface="Times New Roman"/>
              </a:rPr>
              <a:t>grupper</a:t>
            </a:r>
            <a:endParaRPr lang="da-DK" sz="1400" dirty="0">
              <a:cs typeface="Times New Roman"/>
            </a:endParaRPr>
          </a:p>
          <a:p>
            <a:r>
              <a:rPr lang="da-DK" sz="1400" dirty="0" smtClean="0"/>
              <a:t>Forretningsmodel-lærredet i praksis</a:t>
            </a: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5400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0"/>
            <a:ext cx="684076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a-DK" sz="2400" dirty="0" smtClean="0"/>
              <a:t>Gruppeopgaver med udgangspunkt i gruppens forretningsidé/virksomhed</a:t>
            </a: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r>
              <a:rPr lang="da-DK" sz="2400" i="1" dirty="0" smtClean="0"/>
              <a:t>Hvilke </a:t>
            </a:r>
            <a:r>
              <a:rPr lang="da-DK" sz="2400" i="1" dirty="0"/>
              <a:t>værditilbud opfylder din virksomhed?</a:t>
            </a: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r>
              <a:rPr lang="da-DK" sz="2400" i="1" dirty="0"/>
              <a:t>Hvilke af de 5 segmenteringskriterier, der er beskrevet på side 26, passer til jeres virksomhed</a:t>
            </a:r>
            <a:r>
              <a:rPr lang="da-DK" sz="2400" i="1" dirty="0" smtClean="0"/>
              <a:t>?</a:t>
            </a:r>
          </a:p>
          <a:p>
            <a:pPr>
              <a:buNone/>
            </a:pPr>
            <a:endParaRPr lang="da-DK" sz="2400" i="1" dirty="0"/>
          </a:p>
          <a:p>
            <a:pPr>
              <a:buNone/>
            </a:pPr>
            <a:r>
              <a:rPr lang="da-DK" sz="2400" i="1" dirty="0"/>
              <a:t>Hvilke af de 5 markeder, der er beskrevet på side 27, passer til jeres virksomhed?</a:t>
            </a:r>
          </a:p>
          <a:p>
            <a:pPr>
              <a:buNone/>
            </a:pPr>
            <a:endParaRPr lang="da-DK" sz="2400" dirty="0"/>
          </a:p>
          <a:p>
            <a:pPr>
              <a:buNone/>
            </a:pPr>
            <a:r>
              <a:rPr lang="da-DK" sz="2400" i="1" dirty="0" smtClean="0"/>
              <a:t>Hvilke </a:t>
            </a:r>
            <a:r>
              <a:rPr lang="da-DK" sz="2400" i="1" dirty="0"/>
              <a:t>indkomstkilder har gruppens virksomhed? (din/jeres nuværende forretningsidé?)</a:t>
            </a:r>
          </a:p>
          <a:p>
            <a:pPr>
              <a:buNone/>
            </a:pPr>
            <a:endParaRPr lang="da-DK" sz="2400" i="1" dirty="0">
              <a:cs typeface="Arial" pitchFamily="34" charset="0"/>
            </a:endParaRPr>
          </a:p>
          <a:p>
            <a:pPr>
              <a:buNone/>
            </a:pPr>
            <a:r>
              <a:rPr lang="da-DK" sz="2400" i="1" dirty="0"/>
              <a:t>Hvilke(n) prissætning(er) benytter </a:t>
            </a:r>
            <a:r>
              <a:rPr lang="da-DK" sz="2400" i="1" dirty="0" smtClean="0"/>
              <a:t>gruppens </a:t>
            </a:r>
            <a:r>
              <a:rPr lang="da-DK" sz="2400" i="1" dirty="0"/>
              <a:t>virksomhed?</a:t>
            </a:r>
          </a:p>
          <a:p>
            <a:pPr>
              <a:buNone/>
            </a:pPr>
            <a:endParaRPr lang="da-DK" sz="2400" dirty="0"/>
          </a:p>
          <a:p>
            <a:pPr>
              <a:buNone/>
            </a:pPr>
            <a:r>
              <a:rPr lang="da-DK" sz="2400" i="1" dirty="0"/>
              <a:t>Beskriv i en prioriteret liste de ressourcer jeres forretningsidé/virksomhed forudsætter</a:t>
            </a:r>
          </a:p>
          <a:p>
            <a:pPr>
              <a:buNone/>
            </a:pPr>
            <a:endParaRPr lang="da-DK" sz="2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9CD1-F0AD-464E-9997-80525A653E85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22995" y="1628800"/>
            <a:ext cx="15681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smtClean="0">
                <a:cs typeface="Times New Roman"/>
              </a:rPr>
              <a:t>Kreative grupper</a:t>
            </a:r>
          </a:p>
          <a:p>
            <a:r>
              <a:rPr lang="da-DK" sz="1400" dirty="0" smtClean="0">
                <a:cs typeface="Times New Roman"/>
              </a:rPr>
              <a:t>Værditilbud</a:t>
            </a:r>
          </a:p>
          <a:p>
            <a:r>
              <a:rPr lang="da-DK" sz="1400" dirty="0" smtClean="0">
                <a:ea typeface="Calibri"/>
                <a:cs typeface="Times New Roman"/>
              </a:rPr>
              <a:t>Kundesegmenter</a:t>
            </a:r>
            <a:endParaRPr lang="da-DK" sz="1400" dirty="0">
              <a:cs typeface="Times New Roman"/>
            </a:endParaRPr>
          </a:p>
          <a:p>
            <a:r>
              <a:rPr lang="da-DK" sz="1400" dirty="0">
                <a:cs typeface="Times New Roman"/>
              </a:rPr>
              <a:t>Kanaler</a:t>
            </a:r>
          </a:p>
          <a:p>
            <a:r>
              <a:rPr lang="da-DK" sz="1400" dirty="0">
                <a:cs typeface="Times New Roman"/>
              </a:rPr>
              <a:t>Kunderelationer</a:t>
            </a:r>
          </a:p>
          <a:p>
            <a:r>
              <a:rPr lang="da-DK" sz="1400" dirty="0">
                <a:cs typeface="Times New Roman"/>
              </a:rPr>
              <a:t>Indtægtsstrømme</a:t>
            </a:r>
          </a:p>
          <a:p>
            <a:r>
              <a:rPr lang="da-DK" sz="1400" dirty="0">
                <a:cs typeface="Times New Roman"/>
              </a:rPr>
              <a:t>Nøgleressourcer</a:t>
            </a:r>
          </a:p>
          <a:p>
            <a:r>
              <a:rPr lang="da-DK" sz="1400" dirty="0">
                <a:cs typeface="Times New Roman"/>
              </a:rPr>
              <a:t>Nøgleaktiviteter</a:t>
            </a:r>
          </a:p>
          <a:p>
            <a:r>
              <a:rPr lang="da-DK" sz="1400" dirty="0" smtClean="0">
                <a:cs typeface="Times New Roman"/>
              </a:rPr>
              <a:t>Omkostnings-struktur</a:t>
            </a:r>
          </a:p>
          <a:p>
            <a:r>
              <a:rPr lang="da-DK" sz="1400" dirty="0" smtClean="0">
                <a:cs typeface="Times New Roman"/>
              </a:rPr>
              <a:t>Nøglepartner</a:t>
            </a:r>
            <a:endParaRPr lang="da-DK" sz="1400" dirty="0">
              <a:cs typeface="Times New Roman"/>
            </a:endParaRPr>
          </a:p>
          <a:p>
            <a:r>
              <a:rPr lang="da-DK" sz="1400" dirty="0" smtClean="0">
                <a:solidFill>
                  <a:srgbClr val="FF0000"/>
                </a:solidFill>
              </a:rPr>
              <a:t>Forretningsmodel-lærredet i praksis</a:t>
            </a:r>
            <a:endParaRPr lang="da-DK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332656"/>
            <a:ext cx="6840760" cy="2742694"/>
          </a:xfrm>
        </p:spPr>
        <p:txBody>
          <a:bodyPr>
            <a:normAutofit/>
          </a:bodyPr>
          <a:lstStyle/>
          <a:p>
            <a:pPr>
              <a:buNone/>
            </a:pPr>
            <a:endParaRPr lang="da-DK" sz="2400" dirty="0"/>
          </a:p>
          <a:p>
            <a:pPr>
              <a:buNone/>
            </a:pPr>
            <a:r>
              <a:rPr lang="da-DK" sz="2400" dirty="0" smtClean="0"/>
              <a:t>Skitsér en intern </a:t>
            </a:r>
            <a:r>
              <a:rPr lang="da-DK" sz="2400" dirty="0"/>
              <a:t>analyse </a:t>
            </a:r>
            <a:r>
              <a:rPr lang="da-DK" sz="2400" dirty="0" smtClean="0"/>
              <a:t>af en </a:t>
            </a:r>
            <a:r>
              <a:rPr lang="da-DK" sz="2400" dirty="0"/>
              <a:t>selvvalgt </a:t>
            </a:r>
            <a:r>
              <a:rPr lang="da-DK" sz="2400" dirty="0" smtClean="0"/>
              <a:t>virksomhed ved hjælp af forretningsmodellærredet (Canvasmodellen)</a:t>
            </a:r>
          </a:p>
          <a:p>
            <a:pPr>
              <a:buNone/>
            </a:pPr>
            <a:endParaRPr lang="da-DK" sz="20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3B0F-CCE6-46EE-83DE-9AC0B0BB95DB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22995" y="1628800"/>
            <a:ext cx="15681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smtClean="0">
                <a:cs typeface="Times New Roman"/>
              </a:rPr>
              <a:t>Kreative grupper</a:t>
            </a:r>
          </a:p>
          <a:p>
            <a:r>
              <a:rPr lang="da-DK" sz="1400" dirty="0" smtClean="0">
                <a:cs typeface="Times New Roman"/>
              </a:rPr>
              <a:t>Værditilbud</a:t>
            </a:r>
          </a:p>
          <a:p>
            <a:r>
              <a:rPr lang="da-DK" sz="1400" dirty="0" smtClean="0">
                <a:ea typeface="Calibri"/>
                <a:cs typeface="Times New Roman"/>
              </a:rPr>
              <a:t>Kundesegmenter</a:t>
            </a:r>
            <a:endParaRPr lang="da-DK" sz="1400" dirty="0">
              <a:cs typeface="Times New Roman"/>
            </a:endParaRPr>
          </a:p>
          <a:p>
            <a:r>
              <a:rPr lang="da-DK" sz="1400" dirty="0">
                <a:cs typeface="Times New Roman"/>
              </a:rPr>
              <a:t>Kanaler</a:t>
            </a:r>
          </a:p>
          <a:p>
            <a:r>
              <a:rPr lang="da-DK" sz="1400" dirty="0">
                <a:cs typeface="Times New Roman"/>
              </a:rPr>
              <a:t>Kunderelationer</a:t>
            </a:r>
          </a:p>
          <a:p>
            <a:r>
              <a:rPr lang="da-DK" sz="1400" dirty="0">
                <a:cs typeface="Times New Roman"/>
              </a:rPr>
              <a:t>Indtægtsstrømme</a:t>
            </a:r>
          </a:p>
          <a:p>
            <a:r>
              <a:rPr lang="da-DK" sz="1400" dirty="0">
                <a:cs typeface="Times New Roman"/>
              </a:rPr>
              <a:t>Nøgleressourcer</a:t>
            </a:r>
          </a:p>
          <a:p>
            <a:r>
              <a:rPr lang="da-DK" sz="1400" dirty="0">
                <a:cs typeface="Times New Roman"/>
              </a:rPr>
              <a:t>Nøgleaktiviteter</a:t>
            </a:r>
          </a:p>
          <a:p>
            <a:r>
              <a:rPr lang="da-DK" sz="1400" dirty="0" smtClean="0">
                <a:cs typeface="Times New Roman"/>
              </a:rPr>
              <a:t>Omkostnings-struktur</a:t>
            </a:r>
          </a:p>
          <a:p>
            <a:r>
              <a:rPr lang="da-DK" sz="1400" dirty="0" smtClean="0">
                <a:cs typeface="Times New Roman"/>
              </a:rPr>
              <a:t>Nøglepartner</a:t>
            </a:r>
            <a:endParaRPr lang="da-DK" sz="1400" dirty="0">
              <a:cs typeface="Times New Roman"/>
            </a:endParaRPr>
          </a:p>
          <a:p>
            <a:r>
              <a:rPr lang="da-DK" sz="1400" dirty="0" smtClean="0">
                <a:solidFill>
                  <a:srgbClr val="FF0000"/>
                </a:solidFill>
              </a:rPr>
              <a:t>Forretningsmodel-lærredet i praksis</a:t>
            </a:r>
            <a:endParaRPr lang="da-DK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AD20-D486-4A10-96C2-10599669F7D8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19 HEnt 2 BMG 1 - Forretningsmodellærredet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22995" y="1628800"/>
            <a:ext cx="15681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err="1" smtClean="0">
                <a:solidFill>
                  <a:srgbClr val="FF0000"/>
                </a:solidFill>
                <a:cs typeface="Times New Roman"/>
              </a:rPr>
              <a:t>Canvas</a:t>
            </a:r>
            <a:r>
              <a:rPr lang="da-DK" sz="1400" dirty="0" smtClean="0">
                <a:solidFill>
                  <a:srgbClr val="FF0000"/>
                </a:solidFill>
                <a:cs typeface="Times New Roman"/>
              </a:rPr>
              <a:t> modellen</a:t>
            </a:r>
          </a:p>
          <a:p>
            <a:r>
              <a:rPr lang="da-DK" sz="1400" dirty="0" smtClean="0">
                <a:cs typeface="Times New Roman"/>
              </a:rPr>
              <a:t>Værditilbud</a:t>
            </a:r>
          </a:p>
          <a:p>
            <a:r>
              <a:rPr lang="da-DK" sz="1400" dirty="0" smtClean="0">
                <a:ea typeface="Calibri"/>
                <a:cs typeface="Times New Roman"/>
              </a:rPr>
              <a:t>Kundesegmenter</a:t>
            </a:r>
            <a:endParaRPr lang="da-DK" sz="1400" dirty="0">
              <a:cs typeface="Times New Roman"/>
            </a:endParaRPr>
          </a:p>
          <a:p>
            <a:r>
              <a:rPr lang="da-DK" sz="1400" dirty="0">
                <a:cs typeface="Times New Roman"/>
              </a:rPr>
              <a:t>Kanaler</a:t>
            </a:r>
          </a:p>
          <a:p>
            <a:r>
              <a:rPr lang="da-DK" sz="1400" dirty="0">
                <a:cs typeface="Times New Roman"/>
              </a:rPr>
              <a:t>Kunderelationer</a:t>
            </a:r>
          </a:p>
          <a:p>
            <a:r>
              <a:rPr lang="da-DK" sz="1400" dirty="0">
                <a:cs typeface="Times New Roman"/>
              </a:rPr>
              <a:t>Indtægtsstrømme</a:t>
            </a:r>
          </a:p>
          <a:p>
            <a:r>
              <a:rPr lang="da-DK" sz="1400" dirty="0">
                <a:cs typeface="Times New Roman"/>
              </a:rPr>
              <a:t>Nøgleressourcer</a:t>
            </a:r>
          </a:p>
          <a:p>
            <a:r>
              <a:rPr lang="da-DK" sz="1400" dirty="0">
                <a:cs typeface="Times New Roman"/>
              </a:rPr>
              <a:t>Nøgleaktiviteter</a:t>
            </a:r>
          </a:p>
          <a:p>
            <a:r>
              <a:rPr lang="da-DK" sz="1400" dirty="0" smtClean="0">
                <a:cs typeface="Times New Roman"/>
              </a:rPr>
              <a:t>Omkostnings-struktur</a:t>
            </a:r>
          </a:p>
          <a:p>
            <a:r>
              <a:rPr lang="da-DK" sz="1400" dirty="0" smtClean="0">
                <a:cs typeface="Times New Roman"/>
              </a:rPr>
              <a:t>Nøglepartner</a:t>
            </a:r>
          </a:p>
          <a:p>
            <a:r>
              <a:rPr lang="da-DK" sz="1400" dirty="0">
                <a:cs typeface="Times New Roman"/>
              </a:rPr>
              <a:t>Kreative </a:t>
            </a:r>
            <a:r>
              <a:rPr lang="da-DK" sz="1400" dirty="0" smtClean="0">
                <a:cs typeface="Times New Roman"/>
              </a:rPr>
              <a:t>grupper</a:t>
            </a:r>
            <a:endParaRPr lang="da-DK" sz="1400" dirty="0">
              <a:cs typeface="Times New Roman"/>
            </a:endParaRPr>
          </a:p>
          <a:p>
            <a:r>
              <a:rPr lang="da-DK" sz="1400" dirty="0" smtClean="0"/>
              <a:t>Forretningsmodel-lærredet i praksis</a:t>
            </a:r>
          </a:p>
          <a:p>
            <a:endParaRPr lang="da-DK" sz="1400" dirty="0"/>
          </a:p>
        </p:txBody>
      </p:sp>
      <p:sp>
        <p:nvSpPr>
          <p:cNvPr id="3" name="Tekstboks 2"/>
          <p:cNvSpPr txBox="1"/>
          <p:nvPr/>
        </p:nvSpPr>
        <p:spPr>
          <a:xfrm>
            <a:off x="2142034" y="1259468"/>
            <a:ext cx="23038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>
                <a:cs typeface="Times New Roman"/>
              </a:rPr>
              <a:t>Canvas</a:t>
            </a:r>
            <a:r>
              <a:rPr lang="da-DK" sz="2400" dirty="0">
                <a:cs typeface="Times New Roman"/>
              </a:rPr>
              <a:t> modellen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42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1DCC-2480-4D4D-929D-2B440622529F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19 HEnt 2 BMG 1 - Forretningsmodellærredet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94" y="2060848"/>
            <a:ext cx="7326340" cy="173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ktangel 7"/>
          <p:cNvSpPr/>
          <p:nvPr/>
        </p:nvSpPr>
        <p:spPr>
          <a:xfrm>
            <a:off x="22995" y="1628800"/>
            <a:ext cx="15681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err="1" smtClean="0">
                <a:solidFill>
                  <a:srgbClr val="FF0000"/>
                </a:solidFill>
                <a:cs typeface="Times New Roman"/>
              </a:rPr>
              <a:t>Canvas</a:t>
            </a:r>
            <a:r>
              <a:rPr lang="da-DK" sz="1400" dirty="0" smtClean="0">
                <a:solidFill>
                  <a:srgbClr val="FF0000"/>
                </a:solidFill>
                <a:cs typeface="Times New Roman"/>
              </a:rPr>
              <a:t> modellen</a:t>
            </a:r>
          </a:p>
          <a:p>
            <a:r>
              <a:rPr lang="da-DK" sz="1400" dirty="0" smtClean="0">
                <a:cs typeface="Times New Roman"/>
              </a:rPr>
              <a:t>Værditilbud</a:t>
            </a:r>
          </a:p>
          <a:p>
            <a:r>
              <a:rPr lang="da-DK" sz="1400" dirty="0" smtClean="0">
                <a:ea typeface="Calibri"/>
                <a:cs typeface="Times New Roman"/>
              </a:rPr>
              <a:t>Kundesegmenter</a:t>
            </a:r>
            <a:endParaRPr lang="da-DK" sz="1400" dirty="0">
              <a:cs typeface="Times New Roman"/>
            </a:endParaRPr>
          </a:p>
          <a:p>
            <a:r>
              <a:rPr lang="da-DK" sz="1400" dirty="0">
                <a:cs typeface="Times New Roman"/>
              </a:rPr>
              <a:t>Kanaler</a:t>
            </a:r>
          </a:p>
          <a:p>
            <a:r>
              <a:rPr lang="da-DK" sz="1400" dirty="0">
                <a:cs typeface="Times New Roman"/>
              </a:rPr>
              <a:t>Kunderelationer</a:t>
            </a:r>
          </a:p>
          <a:p>
            <a:r>
              <a:rPr lang="da-DK" sz="1400" dirty="0">
                <a:cs typeface="Times New Roman"/>
              </a:rPr>
              <a:t>Indtægtsstrømme</a:t>
            </a:r>
          </a:p>
          <a:p>
            <a:r>
              <a:rPr lang="da-DK" sz="1400" dirty="0">
                <a:cs typeface="Times New Roman"/>
              </a:rPr>
              <a:t>Nøgleressourcer</a:t>
            </a:r>
          </a:p>
          <a:p>
            <a:r>
              <a:rPr lang="da-DK" sz="1400" dirty="0">
                <a:cs typeface="Times New Roman"/>
              </a:rPr>
              <a:t>Nøgleaktiviteter</a:t>
            </a:r>
          </a:p>
          <a:p>
            <a:r>
              <a:rPr lang="da-DK" sz="1400" dirty="0" smtClean="0">
                <a:cs typeface="Times New Roman"/>
              </a:rPr>
              <a:t>Omkostnings-struktur</a:t>
            </a:r>
          </a:p>
          <a:p>
            <a:r>
              <a:rPr lang="da-DK" sz="1400" dirty="0" smtClean="0">
                <a:cs typeface="Times New Roman"/>
              </a:rPr>
              <a:t>Nøglepartner</a:t>
            </a:r>
          </a:p>
          <a:p>
            <a:r>
              <a:rPr lang="da-DK" sz="1400" dirty="0">
                <a:cs typeface="Times New Roman"/>
              </a:rPr>
              <a:t>Kreative </a:t>
            </a:r>
            <a:r>
              <a:rPr lang="da-DK" sz="1400" dirty="0" smtClean="0">
                <a:cs typeface="Times New Roman"/>
              </a:rPr>
              <a:t>grupper</a:t>
            </a:r>
            <a:endParaRPr lang="da-DK" sz="1400" dirty="0">
              <a:cs typeface="Times New Roman"/>
            </a:endParaRPr>
          </a:p>
          <a:p>
            <a:r>
              <a:rPr lang="da-DK" sz="1400" dirty="0" smtClean="0"/>
              <a:t>Forretningsmodel-lærredet i praksis</a:t>
            </a:r>
          </a:p>
          <a:p>
            <a:endParaRPr lang="da-DK" sz="1400" dirty="0"/>
          </a:p>
        </p:txBody>
      </p:sp>
      <p:sp>
        <p:nvSpPr>
          <p:cNvPr id="2" name="Tekstboks 1"/>
          <p:cNvSpPr txBox="1"/>
          <p:nvPr/>
        </p:nvSpPr>
        <p:spPr>
          <a:xfrm>
            <a:off x="1979712" y="4293096"/>
            <a:ext cx="6864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Bemærk den i </a:t>
            </a:r>
            <a:r>
              <a:rPr lang="da-DK" dirty="0" err="1" smtClean="0"/>
              <a:t>breadcrumbs</a:t>
            </a:r>
            <a:r>
              <a:rPr lang="da-DK" dirty="0" smtClean="0"/>
              <a:t> foreslåede rækkefølge for ‘byggestenene’.</a:t>
            </a:r>
          </a:p>
          <a:p>
            <a:r>
              <a:rPr lang="da-DK" dirty="0" smtClean="0"/>
              <a:t>Denne forekommer mig den mest logiske, men I kan bruge bogens eller</a:t>
            </a:r>
          </a:p>
          <a:p>
            <a:r>
              <a:rPr lang="da-DK" dirty="0"/>
              <a:t>j</a:t>
            </a:r>
            <a:r>
              <a:rPr lang="da-DK" dirty="0" smtClean="0"/>
              <a:t>eres egen – bare I får alle elementer med.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2142034" y="1259468"/>
            <a:ext cx="23038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>
                <a:cs typeface="Times New Roman"/>
              </a:rPr>
              <a:t>Canvas</a:t>
            </a:r>
            <a:r>
              <a:rPr lang="da-DK" sz="2400" dirty="0">
                <a:cs typeface="Times New Roman"/>
              </a:rPr>
              <a:t> modellen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838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76672"/>
            <a:ext cx="6840760" cy="5904656"/>
          </a:xfrm>
        </p:spPr>
        <p:txBody>
          <a:bodyPr>
            <a:normAutofit/>
          </a:bodyPr>
          <a:lstStyle/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r>
              <a:rPr lang="da-DK" sz="2400" dirty="0"/>
              <a:t>Hvilken værditilbud opfyldte dit sidste (større) indkøb?</a:t>
            </a: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r>
              <a:rPr lang="da-DK" sz="2400" dirty="0" smtClean="0"/>
              <a:t>Nævn andre </a:t>
            </a:r>
            <a:r>
              <a:rPr lang="da-DK" sz="2400" dirty="0"/>
              <a:t>relevante </a:t>
            </a:r>
            <a:r>
              <a:rPr lang="da-DK" sz="2400" dirty="0" smtClean="0"/>
              <a:t>værditilbud end dem der opremset 29-31. </a:t>
            </a:r>
          </a:p>
          <a:p>
            <a:pPr>
              <a:buNone/>
            </a:pPr>
            <a:endParaRPr lang="da-DK" sz="2400" i="1" dirty="0" smtClean="0">
              <a:cs typeface="Arial" pitchFamily="34" charset="0"/>
            </a:endParaRPr>
          </a:p>
          <a:p>
            <a:pPr>
              <a:buNone/>
            </a:pPr>
            <a:r>
              <a:rPr lang="da-DK" sz="2400" i="1" dirty="0" smtClean="0"/>
              <a:t>Hvilke værditilbud opfylder din virksomhed?</a:t>
            </a:r>
          </a:p>
          <a:p>
            <a:pPr>
              <a:buNone/>
            </a:pPr>
            <a:endParaRPr lang="da-DK" sz="240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4D07-FEFC-4E78-BE85-18DFB458FCD9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22995" y="1628800"/>
            <a:ext cx="15681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err="1" smtClean="0">
                <a:cs typeface="Times New Roman"/>
              </a:rPr>
              <a:t>Canvas</a:t>
            </a:r>
            <a:r>
              <a:rPr lang="da-DK" sz="1400" dirty="0" smtClean="0">
                <a:cs typeface="Times New Roman"/>
              </a:rPr>
              <a:t> modellen</a:t>
            </a:r>
          </a:p>
          <a:p>
            <a:r>
              <a:rPr lang="da-DK" sz="1400" dirty="0" smtClean="0">
                <a:solidFill>
                  <a:srgbClr val="FF0000"/>
                </a:solidFill>
                <a:cs typeface="Times New Roman"/>
              </a:rPr>
              <a:t>Værditilbud</a:t>
            </a:r>
          </a:p>
          <a:p>
            <a:r>
              <a:rPr lang="da-DK" sz="1400" dirty="0" smtClean="0">
                <a:ea typeface="Calibri"/>
                <a:cs typeface="Times New Roman"/>
              </a:rPr>
              <a:t>Kundesegmenter</a:t>
            </a:r>
            <a:endParaRPr lang="da-DK" sz="1400" dirty="0">
              <a:cs typeface="Times New Roman"/>
            </a:endParaRPr>
          </a:p>
          <a:p>
            <a:r>
              <a:rPr lang="da-DK" sz="1400" dirty="0">
                <a:cs typeface="Times New Roman"/>
              </a:rPr>
              <a:t>Kanaler</a:t>
            </a:r>
          </a:p>
          <a:p>
            <a:r>
              <a:rPr lang="da-DK" sz="1400" dirty="0">
                <a:cs typeface="Times New Roman"/>
              </a:rPr>
              <a:t>Kunderelationer</a:t>
            </a:r>
          </a:p>
          <a:p>
            <a:r>
              <a:rPr lang="da-DK" sz="1400" dirty="0">
                <a:cs typeface="Times New Roman"/>
              </a:rPr>
              <a:t>Indtægtsstrømme</a:t>
            </a:r>
          </a:p>
          <a:p>
            <a:r>
              <a:rPr lang="da-DK" sz="1400" dirty="0">
                <a:cs typeface="Times New Roman"/>
              </a:rPr>
              <a:t>Nøgleressourcer</a:t>
            </a:r>
          </a:p>
          <a:p>
            <a:r>
              <a:rPr lang="da-DK" sz="1400" dirty="0">
                <a:cs typeface="Times New Roman"/>
              </a:rPr>
              <a:t>Nøgleaktiviteter</a:t>
            </a:r>
          </a:p>
          <a:p>
            <a:r>
              <a:rPr lang="da-DK" sz="1400" dirty="0" smtClean="0">
                <a:cs typeface="Times New Roman"/>
              </a:rPr>
              <a:t>Omkostnings-struktur</a:t>
            </a:r>
          </a:p>
          <a:p>
            <a:r>
              <a:rPr lang="da-DK" sz="1400" dirty="0" smtClean="0">
                <a:cs typeface="Times New Roman"/>
              </a:rPr>
              <a:t>Nøglepartner</a:t>
            </a:r>
          </a:p>
          <a:p>
            <a:r>
              <a:rPr lang="da-DK" sz="1400" dirty="0">
                <a:cs typeface="Times New Roman"/>
              </a:rPr>
              <a:t>Kreative </a:t>
            </a:r>
            <a:r>
              <a:rPr lang="da-DK" sz="1400" dirty="0" smtClean="0">
                <a:cs typeface="Times New Roman"/>
              </a:rPr>
              <a:t>grupper</a:t>
            </a:r>
            <a:endParaRPr lang="da-DK" sz="1400" dirty="0">
              <a:cs typeface="Times New Roman"/>
            </a:endParaRPr>
          </a:p>
          <a:p>
            <a:r>
              <a:rPr lang="da-DK" sz="1400" dirty="0" smtClean="0"/>
              <a:t>Forretningsmodel-lærredet i praksis</a:t>
            </a: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99977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591147" y="476672"/>
            <a:ext cx="7373341" cy="5904656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r>
              <a:rPr lang="da-DK" sz="2400" dirty="0" smtClean="0"/>
              <a:t>Hvordan finder virksomheden frem til sine kundesegmenter?</a:t>
            </a:r>
          </a:p>
          <a:p>
            <a:r>
              <a:rPr lang="da-DK" sz="2400" dirty="0" smtClean="0"/>
              <a:t>Forskellige segmenteringsstrategier (se senere SMP-modellen)</a:t>
            </a:r>
          </a:p>
          <a:p>
            <a:pPr marL="0" indent="0">
              <a:buNone/>
            </a:pPr>
            <a:endParaRPr lang="da-DK" sz="2400" i="1" dirty="0" smtClean="0"/>
          </a:p>
          <a:p>
            <a:pPr marL="0" indent="0">
              <a:buNone/>
            </a:pPr>
            <a:r>
              <a:rPr lang="da-DK" sz="2400" i="1" dirty="0" smtClean="0"/>
              <a:t>Hvilke af de 5 segmenteringskriterier, der er beskrevet på side 26, passer til jeres virksomhed?</a:t>
            </a:r>
          </a:p>
          <a:p>
            <a:pPr>
              <a:buNone/>
            </a:pPr>
            <a:endParaRPr lang="da-DK" sz="2400" i="1" dirty="0" smtClean="0"/>
          </a:p>
          <a:p>
            <a:pPr>
              <a:buNone/>
            </a:pPr>
            <a:r>
              <a:rPr lang="da-DK" sz="2400" i="1" dirty="0"/>
              <a:t>Hvilke af de 5 </a:t>
            </a:r>
            <a:r>
              <a:rPr lang="da-DK" sz="2400" i="1" dirty="0" smtClean="0"/>
              <a:t>markeder, </a:t>
            </a:r>
            <a:r>
              <a:rPr lang="da-DK" sz="2400" i="1" dirty="0"/>
              <a:t>der er beskrevet på side </a:t>
            </a:r>
            <a:r>
              <a:rPr lang="da-DK" sz="2400" i="1" dirty="0" smtClean="0"/>
              <a:t>27, </a:t>
            </a:r>
            <a:r>
              <a:rPr lang="da-DK" sz="2400" i="1" dirty="0"/>
              <a:t>passer til jeres virksomhed?</a:t>
            </a:r>
          </a:p>
          <a:p>
            <a:pPr>
              <a:buNone/>
            </a:pPr>
            <a:endParaRPr lang="da-DK" sz="2400" dirty="0" smtClean="0">
              <a:cs typeface="Arial" pitchFamily="34" charset="0"/>
            </a:endParaRP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232C-9F8A-49FF-A656-58BC6D5A2383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22995" y="1628800"/>
            <a:ext cx="15681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err="1" smtClean="0">
                <a:cs typeface="Times New Roman"/>
              </a:rPr>
              <a:t>Canvas</a:t>
            </a:r>
            <a:r>
              <a:rPr lang="da-DK" sz="1400" dirty="0" smtClean="0">
                <a:cs typeface="Times New Roman"/>
              </a:rPr>
              <a:t> modellen</a:t>
            </a:r>
          </a:p>
          <a:p>
            <a:r>
              <a:rPr lang="da-DK" sz="1400" dirty="0" smtClean="0">
                <a:cs typeface="Times New Roman"/>
              </a:rPr>
              <a:t>Værditilbud</a:t>
            </a:r>
          </a:p>
          <a:p>
            <a:r>
              <a:rPr lang="da-DK" sz="1400" dirty="0" smtClean="0">
                <a:solidFill>
                  <a:srgbClr val="FF0000"/>
                </a:solidFill>
                <a:ea typeface="Calibri"/>
                <a:cs typeface="Times New Roman"/>
              </a:rPr>
              <a:t>Kundesegmenter</a:t>
            </a:r>
            <a:endParaRPr lang="da-DK" sz="1400" dirty="0">
              <a:solidFill>
                <a:srgbClr val="FF0000"/>
              </a:solidFill>
              <a:cs typeface="Times New Roman"/>
            </a:endParaRPr>
          </a:p>
          <a:p>
            <a:r>
              <a:rPr lang="da-DK" sz="1400" dirty="0">
                <a:cs typeface="Times New Roman"/>
              </a:rPr>
              <a:t>Kanaler</a:t>
            </a:r>
          </a:p>
          <a:p>
            <a:r>
              <a:rPr lang="da-DK" sz="1400" dirty="0">
                <a:cs typeface="Times New Roman"/>
              </a:rPr>
              <a:t>Kunderelationer</a:t>
            </a:r>
          </a:p>
          <a:p>
            <a:r>
              <a:rPr lang="da-DK" sz="1400" dirty="0">
                <a:cs typeface="Times New Roman"/>
              </a:rPr>
              <a:t>Indtægtsstrømme</a:t>
            </a:r>
          </a:p>
          <a:p>
            <a:r>
              <a:rPr lang="da-DK" sz="1400" dirty="0">
                <a:cs typeface="Times New Roman"/>
              </a:rPr>
              <a:t>Nøgleressourcer</a:t>
            </a:r>
          </a:p>
          <a:p>
            <a:r>
              <a:rPr lang="da-DK" sz="1400" dirty="0">
                <a:cs typeface="Times New Roman"/>
              </a:rPr>
              <a:t>Nøgleaktiviteter</a:t>
            </a:r>
          </a:p>
          <a:p>
            <a:r>
              <a:rPr lang="da-DK" sz="1400" dirty="0" smtClean="0">
                <a:cs typeface="Times New Roman"/>
              </a:rPr>
              <a:t>Omkostnings-struktur</a:t>
            </a:r>
          </a:p>
          <a:p>
            <a:r>
              <a:rPr lang="da-DK" sz="1400" dirty="0" smtClean="0">
                <a:cs typeface="Times New Roman"/>
              </a:rPr>
              <a:t>Nøglepartner</a:t>
            </a:r>
          </a:p>
          <a:p>
            <a:r>
              <a:rPr lang="da-DK" sz="1400" dirty="0">
                <a:cs typeface="Times New Roman"/>
              </a:rPr>
              <a:t>Kreative </a:t>
            </a:r>
            <a:r>
              <a:rPr lang="da-DK" sz="1400" dirty="0" smtClean="0">
                <a:cs typeface="Times New Roman"/>
              </a:rPr>
              <a:t>grupper</a:t>
            </a:r>
            <a:endParaRPr lang="da-DK" sz="1400" dirty="0">
              <a:cs typeface="Times New Roman"/>
            </a:endParaRPr>
          </a:p>
          <a:p>
            <a:r>
              <a:rPr lang="da-DK" sz="1400" dirty="0" smtClean="0"/>
              <a:t>Forretningsmodel-lærredet i praksis</a:t>
            </a:r>
          </a:p>
          <a:p>
            <a:endParaRPr lang="da-DK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51720" y="476672"/>
            <a:ext cx="684076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dirty="0" smtClean="0"/>
              <a:t>De fleste lærebøger skelner mellem </a:t>
            </a:r>
            <a:r>
              <a:rPr lang="da-DK" sz="2400" dirty="0" err="1" smtClean="0"/>
              <a:t>udifferentieret</a:t>
            </a:r>
            <a:r>
              <a:rPr lang="da-DK" sz="2400" dirty="0" smtClean="0"/>
              <a:t>, differentieret og koncentreret markedsstrategi. Hvordan skal de på side 27 nævnte målgrupper bearbejdes</a:t>
            </a:r>
            <a:r>
              <a:rPr lang="da-DK" sz="2400" dirty="0"/>
              <a:t>? </a:t>
            </a: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Massemarked: </a:t>
            </a:r>
            <a:r>
              <a:rPr lang="da-DK" sz="2400" dirty="0" err="1" smtClean="0"/>
              <a:t>udifferentieret</a:t>
            </a: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Forbrugerelektronik? Morgenmad?</a:t>
            </a: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>
              <a:cs typeface="Arial" pitchFamily="34" charset="0"/>
            </a:endParaRP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4608-8D24-44DC-8133-F30786962A2B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22995" y="1628800"/>
            <a:ext cx="15681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err="1" smtClean="0">
                <a:cs typeface="Times New Roman"/>
              </a:rPr>
              <a:t>Canvas</a:t>
            </a:r>
            <a:r>
              <a:rPr lang="da-DK" sz="1400" dirty="0" smtClean="0">
                <a:cs typeface="Times New Roman"/>
              </a:rPr>
              <a:t> modellen</a:t>
            </a:r>
          </a:p>
          <a:p>
            <a:r>
              <a:rPr lang="da-DK" sz="1400" dirty="0" smtClean="0">
                <a:cs typeface="Times New Roman"/>
              </a:rPr>
              <a:t>Værditilbud</a:t>
            </a:r>
          </a:p>
          <a:p>
            <a:r>
              <a:rPr lang="da-DK" sz="1400" dirty="0" smtClean="0">
                <a:solidFill>
                  <a:srgbClr val="FF0000"/>
                </a:solidFill>
                <a:ea typeface="Calibri"/>
                <a:cs typeface="Times New Roman"/>
              </a:rPr>
              <a:t>Kundesegmenter</a:t>
            </a:r>
            <a:endParaRPr lang="da-DK" sz="1400" dirty="0">
              <a:solidFill>
                <a:srgbClr val="FF0000"/>
              </a:solidFill>
              <a:cs typeface="Times New Roman"/>
            </a:endParaRPr>
          </a:p>
          <a:p>
            <a:r>
              <a:rPr lang="da-DK" sz="1400" dirty="0">
                <a:cs typeface="Times New Roman"/>
              </a:rPr>
              <a:t>Kanaler</a:t>
            </a:r>
          </a:p>
          <a:p>
            <a:r>
              <a:rPr lang="da-DK" sz="1400" dirty="0">
                <a:cs typeface="Times New Roman"/>
              </a:rPr>
              <a:t>Kunderelationer</a:t>
            </a:r>
          </a:p>
          <a:p>
            <a:r>
              <a:rPr lang="da-DK" sz="1400" dirty="0">
                <a:cs typeface="Times New Roman"/>
              </a:rPr>
              <a:t>Indtægtsstrømme</a:t>
            </a:r>
          </a:p>
          <a:p>
            <a:r>
              <a:rPr lang="da-DK" sz="1400" dirty="0">
                <a:cs typeface="Times New Roman"/>
              </a:rPr>
              <a:t>Nøgleressourcer</a:t>
            </a:r>
          </a:p>
          <a:p>
            <a:r>
              <a:rPr lang="da-DK" sz="1400" dirty="0">
                <a:cs typeface="Times New Roman"/>
              </a:rPr>
              <a:t>Nøgleaktiviteter</a:t>
            </a:r>
          </a:p>
          <a:p>
            <a:r>
              <a:rPr lang="da-DK" sz="1400" dirty="0" smtClean="0">
                <a:cs typeface="Times New Roman"/>
              </a:rPr>
              <a:t>Omkostnings-struktur</a:t>
            </a:r>
          </a:p>
          <a:p>
            <a:r>
              <a:rPr lang="da-DK" sz="1400" dirty="0" smtClean="0">
                <a:cs typeface="Times New Roman"/>
              </a:rPr>
              <a:t>Nøglepartner</a:t>
            </a:r>
          </a:p>
          <a:p>
            <a:r>
              <a:rPr lang="da-DK" sz="1400" dirty="0">
                <a:cs typeface="Times New Roman"/>
              </a:rPr>
              <a:t>Kreative </a:t>
            </a:r>
            <a:r>
              <a:rPr lang="da-DK" sz="1400" dirty="0" smtClean="0">
                <a:cs typeface="Times New Roman"/>
              </a:rPr>
              <a:t>grupper</a:t>
            </a:r>
            <a:endParaRPr lang="da-DK" sz="1400" dirty="0">
              <a:cs typeface="Times New Roman"/>
            </a:endParaRPr>
          </a:p>
          <a:p>
            <a:r>
              <a:rPr lang="da-DK" sz="1400" dirty="0" smtClean="0"/>
              <a:t>Forretningsmodel-lærredet i praksis</a:t>
            </a: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8972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AC0-8A80-4238-BC32-EDF5EF612712}" type="datetime2">
              <a:rPr lang="da-DK" smtClean="0"/>
              <a:t>12. februar 2019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2 BMG 1 - Forretningsmodellærredet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0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3714</TotalTime>
  <Words>1363</Words>
  <Application>Microsoft Office PowerPoint</Application>
  <PresentationFormat>Skærmshow (4:3)</PresentationFormat>
  <Paragraphs>485</Paragraphs>
  <Slides>31</Slides>
  <Notes>2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31</vt:i4>
      </vt:variant>
    </vt:vector>
  </HeadingPairs>
  <TitlesOfParts>
    <vt:vector size="32" baseType="lpstr">
      <vt:lpstr>Kontortema</vt:lpstr>
      <vt:lpstr> Humanistisk Entrepreneurship 2   Forretningsmodellæredet Business Model Canvas Kreative grupper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nb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e</dc:creator>
  <cp:lastModifiedBy>e</cp:lastModifiedBy>
  <cp:revision>304</cp:revision>
  <cp:lastPrinted>2014-02-17T15:07:07Z</cp:lastPrinted>
  <dcterms:created xsi:type="dcterms:W3CDTF">2011-03-07T11:22:30Z</dcterms:created>
  <dcterms:modified xsi:type="dcterms:W3CDTF">2019-02-12T06:00:31Z</dcterms:modified>
</cp:coreProperties>
</file>